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y="5143500" cx="9144000"/>
  <p:notesSz cx="6858000" cy="9144000"/>
  <p:embeddedFontLst>
    <p:embeddedFont>
      <p:font typeface="Red Hat Display SemiBold"/>
      <p:regular r:id="rId58"/>
      <p:bold r:id="rId59"/>
      <p:italic r:id="rId60"/>
      <p:boldItalic r:id="rId61"/>
    </p:embeddedFont>
    <p:embeddedFont>
      <p:font typeface="Red Hat Text Medium"/>
      <p:regular r:id="rId62"/>
      <p:bold r:id="rId63"/>
      <p:italic r:id="rId64"/>
      <p:boldItalic r:id="rId65"/>
    </p:embeddedFont>
    <p:embeddedFont>
      <p:font typeface="Red Hat Display Black"/>
      <p:bold r:id="rId66"/>
      <p:boldItalic r:id="rId67"/>
    </p:embeddedFont>
    <p:embeddedFont>
      <p:font typeface="Red Hat Display Medium"/>
      <p:regular r:id="rId68"/>
      <p:bold r:id="rId69"/>
      <p:italic r:id="rId70"/>
      <p:boldItalic r:id="rId71"/>
    </p:embeddedFont>
    <p:embeddedFont>
      <p:font typeface="Red Hat Display"/>
      <p:regular r:id="rId72"/>
      <p:bold r:id="rId73"/>
      <p:italic r:id="rId74"/>
      <p:boldItalic r:id="rId75"/>
    </p:embeddedFont>
    <p:embeddedFont>
      <p:font typeface="Josefin Sans"/>
      <p:regular r:id="rId76"/>
      <p:bold r:id="rId77"/>
      <p:italic r:id="rId78"/>
      <p:boldItalic r:id="rId79"/>
    </p:embeddedFont>
    <p:embeddedFont>
      <p:font typeface="Red Hat Text"/>
      <p:regular r:id="rId80"/>
      <p:bold r:id="rId81"/>
      <p:italic r:id="rId82"/>
      <p:boldItalic r:id="rId83"/>
    </p:embeddedFont>
    <p:embeddedFont>
      <p:font typeface="Red Hat Display ExtraBold"/>
      <p:bold r:id="rId84"/>
      <p:boldItalic r:id="rId85"/>
    </p:embeddedFont>
    <p:embeddedFont>
      <p:font typeface="Josefin Sans Light"/>
      <p:regular r:id="rId86"/>
      <p:bold r:id="rId87"/>
      <p:italic r:id="rId88"/>
      <p:boldItalic r:id="rId89"/>
    </p:embeddedFont>
    <p:embeddedFont>
      <p:font typeface="Red Hat Display Light"/>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Cotabe Moral"/>
  <p:cmAuthor clrIdx="1" id="1" initials="" lastIdx="4" name="Yassaman Omidbakhsh"/>
  <p:cmAuthor clrIdx="2" id="2" initials="" lastIdx="15" name="Dr. Sug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3223BA-9AF3-416D-A6B5-4AB19D6B73B0}">
  <a:tblStyle styleId="{7E3223BA-9AF3-416D-A6B5-4AB19D6B73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RedHatDisplayExtraBold-bold.fntdata"/><Relationship Id="rId83" Type="http://schemas.openxmlformats.org/officeDocument/2006/relationships/font" Target="fonts/RedHatText-boldItalic.fntdata"/><Relationship Id="rId42" Type="http://schemas.openxmlformats.org/officeDocument/2006/relationships/slide" Target="slides/slide34.xml"/><Relationship Id="rId86" Type="http://schemas.openxmlformats.org/officeDocument/2006/relationships/font" Target="fonts/JosefinSansLight-regular.fntdata"/><Relationship Id="rId41" Type="http://schemas.openxmlformats.org/officeDocument/2006/relationships/slide" Target="slides/slide33.xml"/><Relationship Id="rId85" Type="http://schemas.openxmlformats.org/officeDocument/2006/relationships/font" Target="fonts/RedHatDisplayExtraBold-boldItalic.fntdata"/><Relationship Id="rId44" Type="http://schemas.openxmlformats.org/officeDocument/2006/relationships/slide" Target="slides/slide36.xml"/><Relationship Id="rId88" Type="http://schemas.openxmlformats.org/officeDocument/2006/relationships/font" Target="fonts/JosefinSansLight-italic.fntdata"/><Relationship Id="rId43" Type="http://schemas.openxmlformats.org/officeDocument/2006/relationships/slide" Target="slides/slide35.xml"/><Relationship Id="rId87" Type="http://schemas.openxmlformats.org/officeDocument/2006/relationships/font" Target="fonts/JosefinSansLight-bold.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JosefinSansLight-boldItalic.fntdata"/><Relationship Id="rId80" Type="http://schemas.openxmlformats.org/officeDocument/2006/relationships/font" Target="fonts/RedHatText-regular.fntdata"/><Relationship Id="rId82" Type="http://schemas.openxmlformats.org/officeDocument/2006/relationships/font" Target="fonts/RedHatText-italic.fntdata"/><Relationship Id="rId81" Type="http://schemas.openxmlformats.org/officeDocument/2006/relationships/font" Target="fonts/RedHatTex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font" Target="fonts/RedHatDisplay-bold.fntdata"/><Relationship Id="rId72" Type="http://schemas.openxmlformats.org/officeDocument/2006/relationships/font" Target="fonts/RedHatDisplay-regular.fntdata"/><Relationship Id="rId31" Type="http://schemas.openxmlformats.org/officeDocument/2006/relationships/slide" Target="slides/slide23.xml"/><Relationship Id="rId75" Type="http://schemas.openxmlformats.org/officeDocument/2006/relationships/font" Target="fonts/RedHatDisplay-boldItalic.fntdata"/><Relationship Id="rId30" Type="http://schemas.openxmlformats.org/officeDocument/2006/relationships/slide" Target="slides/slide22.xml"/><Relationship Id="rId74" Type="http://schemas.openxmlformats.org/officeDocument/2006/relationships/font" Target="fonts/RedHatDisplay-italic.fntdata"/><Relationship Id="rId33" Type="http://schemas.openxmlformats.org/officeDocument/2006/relationships/slide" Target="slides/slide25.xml"/><Relationship Id="rId77" Type="http://schemas.openxmlformats.org/officeDocument/2006/relationships/font" Target="fonts/JosefinSans-bold.fntdata"/><Relationship Id="rId32" Type="http://schemas.openxmlformats.org/officeDocument/2006/relationships/slide" Target="slides/slide24.xml"/><Relationship Id="rId76" Type="http://schemas.openxmlformats.org/officeDocument/2006/relationships/font" Target="fonts/JosefinSans-regular.fntdata"/><Relationship Id="rId35" Type="http://schemas.openxmlformats.org/officeDocument/2006/relationships/slide" Target="slides/slide27.xml"/><Relationship Id="rId79" Type="http://schemas.openxmlformats.org/officeDocument/2006/relationships/font" Target="fonts/JosefinSans-boldItalic.fntdata"/><Relationship Id="rId34" Type="http://schemas.openxmlformats.org/officeDocument/2006/relationships/slide" Target="slides/slide26.xml"/><Relationship Id="rId78" Type="http://schemas.openxmlformats.org/officeDocument/2006/relationships/font" Target="fonts/JosefinSans-italic.fntdata"/><Relationship Id="rId71" Type="http://schemas.openxmlformats.org/officeDocument/2006/relationships/font" Target="fonts/RedHatDisplayMedium-boldItalic.fntdata"/><Relationship Id="rId70" Type="http://schemas.openxmlformats.org/officeDocument/2006/relationships/font" Target="fonts/RedHatDisplayMedium-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edHatTextMedium-regular.fntdata"/><Relationship Id="rId61" Type="http://schemas.openxmlformats.org/officeDocument/2006/relationships/font" Target="fonts/RedHatDisplaySemiBold-boldItalic.fntdata"/><Relationship Id="rId20" Type="http://schemas.openxmlformats.org/officeDocument/2006/relationships/slide" Target="slides/slide12.xml"/><Relationship Id="rId64" Type="http://schemas.openxmlformats.org/officeDocument/2006/relationships/font" Target="fonts/RedHatTextMedium-italic.fntdata"/><Relationship Id="rId63" Type="http://schemas.openxmlformats.org/officeDocument/2006/relationships/font" Target="fonts/RedHatTextMedium-bold.fntdata"/><Relationship Id="rId22" Type="http://schemas.openxmlformats.org/officeDocument/2006/relationships/slide" Target="slides/slide14.xml"/><Relationship Id="rId66" Type="http://schemas.openxmlformats.org/officeDocument/2006/relationships/font" Target="fonts/RedHatDisplayBlack-bold.fntdata"/><Relationship Id="rId21" Type="http://schemas.openxmlformats.org/officeDocument/2006/relationships/slide" Target="slides/slide13.xml"/><Relationship Id="rId65" Type="http://schemas.openxmlformats.org/officeDocument/2006/relationships/font" Target="fonts/RedHatTextMedium-boldItalic.fntdata"/><Relationship Id="rId24" Type="http://schemas.openxmlformats.org/officeDocument/2006/relationships/slide" Target="slides/slide16.xml"/><Relationship Id="rId68" Type="http://schemas.openxmlformats.org/officeDocument/2006/relationships/font" Target="fonts/RedHatDisplayMedium-regular.fntdata"/><Relationship Id="rId23" Type="http://schemas.openxmlformats.org/officeDocument/2006/relationships/slide" Target="slides/slide15.xml"/><Relationship Id="rId67" Type="http://schemas.openxmlformats.org/officeDocument/2006/relationships/font" Target="fonts/RedHatDisplayBlack-boldItalic.fntdata"/><Relationship Id="rId60" Type="http://schemas.openxmlformats.org/officeDocument/2006/relationships/font" Target="fonts/RedHatDisplaySemi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edHatDisplayMedium-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RedHatDisplayLight-bold.fntdata"/><Relationship Id="rId90" Type="http://schemas.openxmlformats.org/officeDocument/2006/relationships/font" Target="fonts/RedHatDisplayLight-regular.fntdata"/><Relationship Id="rId93" Type="http://schemas.openxmlformats.org/officeDocument/2006/relationships/font" Target="fonts/RedHatDisplayLight-boldItalic.fntdata"/><Relationship Id="rId92" Type="http://schemas.openxmlformats.org/officeDocument/2006/relationships/font" Target="fonts/RedHatDisplayLight-italic.fntdata"/><Relationship Id="rId15" Type="http://schemas.openxmlformats.org/officeDocument/2006/relationships/slide" Target="slides/slide7.xml"/><Relationship Id="rId59" Type="http://schemas.openxmlformats.org/officeDocument/2006/relationships/font" Target="fonts/RedHatDisplaySemiBold-bold.fntdata"/><Relationship Id="rId14" Type="http://schemas.openxmlformats.org/officeDocument/2006/relationships/slide" Target="slides/slide6.xml"/><Relationship Id="rId58" Type="http://schemas.openxmlformats.org/officeDocument/2006/relationships/font" Target="fonts/RedHatDisplaySemiBold-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1T20:52:59.251">
    <p:pos x="972" y="1013"/>
    <p:text>This one doesn't resonates that much for me... I think that something like  "Give an upside to funding, supporting and even donating to public goods" would connect strongly with the Opportunity slide that talks about 25 Trillion/yr SPENT in PUBLIC GOODS.</p:text>
  </p:cm>
  <p:cm authorId="0" idx="2" dt="2022-12-01T20:45:20.845">
    <p:pos x="15" y="276"/>
    <p:text>Not sure about the tittle, 30 years might turn off some people. Suggestions: something simple like "Missions" or a wider timeframe, "5-30 year Roadmap". 
I lean more towards Missions though.</p:text>
  </p:cm>
  <p:cm authorId="0" idx="3" dt="2022-12-01T20:55:13.689">
    <p:pos x="972" y="1113"/>
    <p:text>"Top down control loses legitimacy and fades away peacefully" &gt; I love it... but it might not land nicely with Tradfi. I would turn this one from negative into a positve sentence... "Empower communities to develop efficient bottom-up managing structures. Turning stakeholders into shareholders of public goods"
PS. I know all of my suggestions are super long, but I think if polished there is some value there.</p:text>
  </p:cm>
  <p:cm authorId="0" idx="4" dt="2022-12-01T20:50:32.977">
    <p:pos x="972" y="1213"/>
    <p:text>"Evolve the non-profit space" sounds a bit ambiguos, evolve into what?... how about "Evolve non-profits into resilient regenerative economies powered by their community and less dependent on donations or public funding"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2-17T16:02:55.622">
    <p:pos x="477" y="1314"/>
    <p:text>waiting for dashboard data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02-16T10:19:22.353">
    <p:pos x="808" y="1214"/>
    <p:text>I changed this to "GIV holders" instead of "they".</p:text>
  </p:cm>
  <p:cm authorId="0" idx="5" dt="2022-12-01T21:27:53.392">
    <p:pos x="808" y="574"/>
    <p:text>HODL Vault instead of Angel Vault. (Angel Vault is out). Curiously enough everything else fits</p:text>
  </p:cm>
  <p:cm authorId="2" idx="2" dt="2023-02-16T10:19:49.556">
    <p:pos x="808" y="1314"/>
    <p:text>I changed this to "projects on our donation platform" instead of "projects asking for donations on our platform".</p:text>
  </p:cm>
  <p:cm authorId="2" idx="3" dt="2023-02-17T16:05:37.907">
    <p:pos x="808" y="674"/>
    <p:text>The color contrast makes this hard to read.</p:text>
  </p:cm>
  <p:cm authorId="1" idx="2" dt="2023-02-17T16:05:37.907">
    <p:pos x="808" y="674"/>
    <p:text>good point. although in general i think we need to completely change this slide with updated information. There is a medium article that I think you wrote with our roadmap for 2023, can we create a slide based on that?
I will add a new slide next to this one where you can play around freely :)</p:text>
  </p:cm>
  <p:cm authorId="0" idx="6" dt="2022-12-01T21:28:57.517">
    <p:pos x="808" y="1414"/>
    <p:text>...be able to stake &amp; lock their tokens...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 dt="2023-02-16T10:21:58.254">
    <p:pos x="384" y="588"/>
    <p:text>Color scheme makes text hard to read.</p:text>
  </p:cm>
  <p:cm authorId="2" idx="5" dt="2023-03-30T12:58:50.859">
    <p:pos x="384" y="688"/>
    <p:text>#1 is a bit misleading. It makes it look like the cause is giving the GIVbacks.</p:text>
  </p:cm>
  <p:cm authorId="2" idx="6" dt="2023-03-30T12:57:57.439">
    <p:pos x="384" y="688"/>
    <p:text>Noticed there is a better infographic of this on the Gurves slide toward the end of this deck.</p:text>
  </p:cm>
  <p:cm authorId="1" idx="3" dt="2023-02-17T16:07:38.843">
    <p:pos x="384" y="688"/>
    <p:text>slide #35?</p:text>
  </p:cm>
  <p:cm authorId="2" idx="7" dt="2023-03-30T12:58:50.859">
    <p:pos x="384" y="688"/>
    <p:text>It's currently slide 41, where the notes read, "Gurves are the big dream of Giveth."</p:text>
  </p:cm>
  <p:cm authorId="2" idx="8" dt="2023-02-16T10:22:52.659">
    <p:pos x="384" y="788"/>
    <p:text>I have no idea what is going on in the third, long graphic. Very confusing.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9" dt="2023-02-22T10:26:56.177">
    <p:pos x="305" y="214"/>
    <p:text>Think this slide generally needs some updating. Need some input on that.</p:text>
  </p:cm>
  <p:cm authorId="1" idx="4" dt="2023-02-17T16:06:31.051">
    <p:pos x="305" y="214"/>
    <p:text>suggestions?</p:text>
  </p:cm>
  <p:cm authorId="2" idx="10" dt="2023-02-22T10:26:56.177">
    <p:pos x="305" y="214"/>
    <p:text>It would be worth asking Griff or Lauren how they might imagine this slide differently. It seems like some of the folks listed here are no longer major players in Giveth, however, perhaps their presence on this list gives it more status when looking for funding. I'm not sure if this slide is new or old, so it's worth checking out. In any case, it's still a bit outdated, for example, I see Lauren's description needs updating. Sem's description says he's "building GIVpower", but GIVpower is already built. In terms of consistency, Mitch and Sem's handles should be removed, as they're the only two.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1" dt="2023-02-16T13:32:00.421">
    <p:pos x="620" y="1859"/>
    <p:text>Any new figures to add here?</p:text>
  </p:cm>
  <p:cm authorId="2" idx="12" dt="2023-02-16T13:31:33.815">
    <p:pos x="161" y="452"/>
    <p:text>Can this be updated?</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3" dt="2023-02-16T13:34:20.417">
    <p:pos x="239" y="1293"/>
    <p:text>$ use needs to be consistent.</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4" dt="2023-02-16T13:41:12.776">
    <p:pos x="661" y="896"/>
    <p:text>contributed financially?</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5" dt="2023-02-16T13:42:06.122">
    <p:pos x="362" y="2028"/>
    <p:text>no longer true.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8c393ab0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8c393ab0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59bec2e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59bec2e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8c393ab0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8c393ab0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359b06ee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359b06ee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Sccript:</a:t>
            </a:r>
            <a:br>
              <a:rPr lang="en"/>
            </a:br>
            <a:r>
              <a:rPr lang="en"/>
              <a:t>Welcome to Giveth, we are building the future of Giving.</a:t>
            </a:r>
            <a:br>
              <a:rPr lang="en"/>
            </a:br>
            <a:r>
              <a:rPr lang="en"/>
              <a:t>Let’s see how the future of giving looks for projects raising funds:</a:t>
            </a:r>
            <a:br>
              <a:rPr lang="en"/>
            </a:br>
            <a:r>
              <a:rPr lang="en"/>
              <a:t>1. Just click on create a project.</a:t>
            </a:r>
            <a:br>
              <a:rPr lang="en"/>
            </a:br>
            <a:r>
              <a:rPr lang="en"/>
              <a:t>2. You will be asked the key intro information that a donor would like to know:</a:t>
            </a:r>
            <a:br>
              <a:rPr lang="en"/>
            </a:br>
            <a:r>
              <a:rPr lang="en"/>
              <a:t>Project name:</a:t>
            </a:r>
            <a:br>
              <a:rPr lang="en"/>
            </a:br>
            <a:r>
              <a:rPr lang="en"/>
              <a:t>Description: </a:t>
            </a:r>
            <a:br>
              <a:rPr lang="en"/>
            </a:br>
            <a:r>
              <a:rPr lang="en"/>
              <a:t>Don’t forget to add images and videos. They are worth a 1000 words.</a:t>
            </a:r>
            <a:br>
              <a:rPr lang="en"/>
            </a:br>
            <a:r>
              <a:rPr lang="en"/>
              <a:t>Speaking of words keep it short &amp; sweet but add links.for those interested in digging further.</a:t>
            </a:r>
            <a:br>
              <a:rPr lang="en"/>
            </a:br>
            <a:r>
              <a:rPr lang="en"/>
              <a:t>Add the main impact categories.</a:t>
            </a:r>
            <a:br>
              <a:rPr lang="en"/>
            </a:br>
            <a:r>
              <a:rPr lang="en"/>
              <a:t>Your location.</a:t>
            </a:r>
            <a:br>
              <a:rPr lang="en"/>
            </a:br>
            <a:r>
              <a:rPr lang="en"/>
              <a:t>&amp; the wallet address where you will get the funds.</a:t>
            </a:r>
            <a:br>
              <a:rPr lang="en"/>
            </a:br>
            <a:r>
              <a:rPr lang="en"/>
              <a:t>Click on accept &amp; you are ready to do.</a:t>
            </a:r>
            <a:br>
              <a:rPr lang="en"/>
            </a:br>
            <a:r>
              <a:rPr lang="en"/>
              <a:t>3. If you are making impact accessible to anyone, apply to get verified to offer the best deal to you donors. They will get rewarded with up to 80% of their donation on GIV our Regenerative economy token.</a:t>
            </a:r>
            <a:br>
              <a:rPr lang="en"/>
            </a:br>
            <a:br>
              <a:rPr lang="en"/>
            </a:br>
            <a:r>
              <a:rPr lang="en"/>
              <a:t>Now let’s see the process for a donor.</a:t>
            </a:r>
            <a:br>
              <a:rPr lang="en"/>
            </a:br>
            <a:r>
              <a:rPr lang="en"/>
              <a:t>You would probably click on the link of the projects comms</a:t>
            </a:r>
            <a:br>
              <a:rPr lang="en"/>
            </a:br>
            <a:r>
              <a:rPr lang="en"/>
              <a:t>But you can also just come to giveth and look for a project.</a:t>
            </a:r>
            <a:endParaRPr/>
          </a:p>
          <a:p>
            <a:pPr indent="0" lvl="0" marL="0" rtl="0" algn="l">
              <a:spcBef>
                <a:spcPts val="0"/>
              </a:spcBef>
              <a:spcAft>
                <a:spcPts val="0"/>
              </a:spcAft>
              <a:buNone/>
            </a:pPr>
            <a:r>
              <a:rPr lang="en"/>
              <a:t>You can browse by category or filter them.</a:t>
            </a:r>
            <a:br>
              <a:rPr lang="en"/>
            </a:br>
            <a:r>
              <a:rPr lang="en"/>
              <a:t>Let’s make a donation to X</a:t>
            </a:r>
            <a:br>
              <a:rPr lang="en"/>
            </a:br>
            <a:r>
              <a:rPr lang="en"/>
              <a:t>I can see their description, donations made, updates &amp; ranking (curated by the community)</a:t>
            </a:r>
            <a:br>
              <a:rPr lang="en"/>
            </a:br>
            <a:r>
              <a:rPr lang="en"/>
              <a:t>Donate is simple, chose the token &amp; amount (you can also change the chain), there you go.</a:t>
            </a:r>
            <a:endParaRPr/>
          </a:p>
          <a:p>
            <a:pPr indent="0" lvl="0" marL="0" rtl="0" algn="l">
              <a:spcBef>
                <a:spcPts val="0"/>
              </a:spcBef>
              <a:spcAft>
                <a:spcPts val="0"/>
              </a:spcAft>
              <a:buNone/>
            </a:pPr>
            <a:r>
              <a:rPr lang="en"/>
              <a:t>&amp; then just wait for the transactions to pass </a:t>
            </a:r>
            <a:br>
              <a:rPr lang="en"/>
            </a:br>
            <a:r>
              <a:rPr lang="en"/>
              <a:t>&amp; now you are a giver.</a:t>
            </a:r>
            <a:br>
              <a:rPr lang="en"/>
            </a:br>
            <a:br>
              <a:rPr lang="en"/>
            </a:br>
            <a:r>
              <a:rPr lang="en"/>
              <a:t>Now remember that I said that donating to verified project gets you rewards on GIV back? Let’s go claim them.</a:t>
            </a:r>
            <a:br>
              <a:rPr lang="en"/>
            </a:br>
            <a:r>
              <a:rPr lang="en"/>
              <a:t>Go to the GIVbacks tab on GIVeconomy and then click on claim.</a:t>
            </a:r>
            <a:br>
              <a:rPr lang="en"/>
            </a:br>
            <a:r>
              <a:rPr lang="en"/>
              <a:t>Now what to do with this GIV?</a:t>
            </a:r>
            <a:br>
              <a:rPr lang="en"/>
            </a:br>
            <a:r>
              <a:rPr lang="en"/>
              <a:t>Let’s invest it. Go to GIVfarm &amp; invest it on GIVpower, click on stake, you get an interest of 10-50% this depends on how important it liquidity on your GIV for you. By default your token will give you the minimum interest, but completely liquid. You can choose to lock for up to a year in biweekly periods. Locking for a year, will give you the highest APR.</a:t>
            </a:r>
            <a:br>
              <a:rPr lang="en"/>
            </a:br>
            <a:br>
              <a:rPr lang="en"/>
            </a:br>
            <a:r>
              <a:rPr lang="en"/>
              <a:t>Not only that, you will also have GIVpower a non-transferable token that you can use to vote for your favorite projects and help them rank higher. The ranking is how we curate the platform. Projects higher on the ranking show up on top on the platform &amp; give more rewards.</a:t>
            </a:r>
            <a:br>
              <a:rPr lang="en"/>
            </a:br>
            <a:br>
              <a:rPr lang="en"/>
            </a:br>
            <a:r>
              <a:rPr lang="en"/>
              <a:t>So that’s the UX at Giveth. Let’s sumarize the key takeaways:</a:t>
            </a:r>
            <a:br>
              <a:rPr lang="en"/>
            </a:br>
            <a:br>
              <a:rPr lang="en"/>
            </a:br>
            <a:r>
              <a:rPr lang="en"/>
              <a:t>Projects get full access to capital. Global donations without fees.</a:t>
            </a:r>
            <a:br>
              <a:rPr lang="en"/>
            </a:br>
            <a:r>
              <a:rPr lang="en"/>
              <a:t>Donors get rewards, up to 80% of their donations back on GIV token.</a:t>
            </a:r>
            <a:br>
              <a:rPr lang="en"/>
            </a:br>
            <a:r>
              <a:rPr lang="en"/>
              <a:t>GIVholders (anyone with GIV) can invest to earn more tokens and upvote their favourite projects to support them with additional benefits.</a:t>
            </a:r>
            <a:br>
              <a:rPr lang="en"/>
            </a:br>
            <a:br>
              <a:rPr lang="en"/>
            </a:br>
            <a:r>
              <a:rPr lang="en"/>
              <a:t>Soon:</a:t>
            </a:r>
            <a:br>
              <a:rPr lang="en"/>
            </a:br>
            <a:r>
              <a:rPr lang="en"/>
              <a:t>Projects will also earn rewards on stable coin (peg to USD) on their donations while they are idle.</a:t>
            </a:r>
            <a:endParaRPr/>
          </a:p>
          <a:p>
            <a:pPr indent="0" lvl="0" marL="0" rtl="0" algn="l">
              <a:spcBef>
                <a:spcPts val="0"/>
              </a:spcBef>
              <a:spcAft>
                <a:spcPts val="0"/>
              </a:spcAft>
              <a:buNone/>
            </a:pPr>
            <a:r>
              <a:rPr lang="en"/>
              <a:t>&amp; we will help them become DAO’s &amp; launch their own token backed by the GIV of their supporters. Their economy will start with liquidity provided by their supporters, who will become investors in the regen economy.</a:t>
            </a:r>
            <a:br>
              <a:rPr lang="en"/>
            </a:br>
            <a:endParaRPr/>
          </a:p>
          <a:p>
            <a:pPr indent="0" lvl="0" marL="0" rtl="0" algn="l">
              <a:spcBef>
                <a:spcPts val="0"/>
              </a:spcBef>
              <a:spcAft>
                <a:spcPts val="0"/>
              </a:spcAft>
              <a:buNone/>
            </a:pPr>
            <a:r>
              <a:rPr lang="en"/>
              <a:t>So, this is how the future of giving looks like from where we stand. The future of giving is investing on regenerative economies. Join Giveth and build with us the future of Giving</a:t>
            </a:r>
            <a:br>
              <a:rPr lang="en"/>
            </a:br>
            <a:br>
              <a:rPr lang="en"/>
            </a:br>
            <a:r>
              <a:rPr lang="en"/>
              <a:t>CTA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717d4307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717d4307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2877e35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2877e35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0fdf6dd7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0fdf6dd7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6e75a4a7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6e75a4a7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GIVbacks is a revolutionary concept that rewards donors to verified projects with GIV tokens. When you give to verified projects you get GIV tokens and you get a Stream of GIV tokens for the next 4 years. This means that not only does Giveth reward you for donating, if the GIV token price goes up, you could actually make more money than you donated! What more could you want?</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717d43074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717d43074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6fd305ed6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6fd305ed6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9de6ce9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9de6ce9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71ce217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71ce21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719848a5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719848a5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717d43074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717d43074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2359b06ee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2359b06ee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 The giving block, Endaoment (US centric), Gitcoin (Quarterly matching funds) [We will collaborate]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28491ea1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28491ea1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Competitors: The giving block, Endaoment (US centric), Gitcoin (Quarterly matching funds) [We will collaborate]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de51344c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2de51344c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5818abe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5818abe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c4e56c09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c4e56c09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a8171cce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a8171cce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9de6ce93c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9de6ce93c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176645d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176645d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359b06e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2359b06e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32877e35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32877e3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37dfa316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37dfa316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59bec2e0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359bec2e0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404f7f96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404f7f96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6e75a4a78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6e75a4a78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6e75a4a78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6e75a4a78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Governance without voting…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6e75a4a78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6e75a4a78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When Projects on Giveth start to have a lot of GIV tokens staked behind them, we will reach out and help them create a rewards system so their community can learn to DAO. This will start out as just a reputation system, but it will allow the nonprofit to start to collectively implement their own economic game, they can start to give points to their underpaid staff and volunteers, their expert advisors, and their donors on Giveth. Every successful Regen economy will need to design a system that rewards expertse, labor and capital in the right balance. To be successful, and this is our current plan on how to kickstart it, for legacy nonprofits. </a:t>
            </a:r>
            <a:br>
              <a:rPr lang="en" sz="1200">
                <a:solidFill>
                  <a:schemeClr val="dk1"/>
                </a:solidFill>
              </a:rPr>
            </a:br>
            <a:br>
              <a:rPr lang="en" sz="1200">
                <a:solidFill>
                  <a:schemeClr val="dk1"/>
                </a:solidFill>
              </a:rPr>
            </a:br>
            <a:r>
              <a:rPr lang="en" sz="1200">
                <a:solidFill>
                  <a:schemeClr val="dk1"/>
                </a:solidFill>
              </a:rPr>
              <a:t>Once the project has a working reputation system then they can start to collectively govern their donations via their very own DAO, and then if they are winning the GIVpower game, then we can bring out the GURVES!</a:t>
            </a:r>
            <a:br>
              <a:rPr lang="en" sz="1200">
                <a:solidFill>
                  <a:schemeClr val="dk1"/>
                </a:solidFill>
              </a:rPr>
            </a:br>
            <a:br>
              <a:rPr lang="en" sz="1200">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6e75a4a78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6e75a4a78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1C1E21"/>
                </a:solidFill>
              </a:rPr>
              <a:t>Praise is a reward system that invites communities to build a culture of </a:t>
            </a:r>
            <a:r>
              <a:rPr lang="en" sz="1800">
                <a:solidFill>
                  <a:srgbClr val="1C1E21"/>
                </a:solidFill>
                <a:highlight>
                  <a:srgbClr val="FFE599"/>
                </a:highlight>
              </a:rPr>
              <a:t>giving and gratitude</a:t>
            </a:r>
            <a:r>
              <a:rPr lang="en" sz="1800">
                <a:solidFill>
                  <a:srgbClr val="1C1E21"/>
                </a:solidFill>
              </a:rPr>
              <a:t>, involving contributors at every step of the process.</a:t>
            </a:r>
            <a:endParaRPr sz="1800">
              <a:solidFill>
                <a:srgbClr val="1C1E21"/>
              </a:solidFill>
            </a:endParaRPr>
          </a:p>
          <a:p>
            <a:pPr indent="0" lvl="0" marL="0" rtl="0" algn="l">
              <a:lnSpc>
                <a:spcPct val="115000"/>
              </a:lnSpc>
              <a:spcBef>
                <a:spcPts val="0"/>
              </a:spcBef>
              <a:spcAft>
                <a:spcPts val="0"/>
              </a:spcAft>
              <a:buNone/>
            </a:pPr>
            <a:r>
              <a:rPr lang="en" sz="1800">
                <a:solidFill>
                  <a:srgbClr val="1C1E21"/>
                </a:solidFill>
              </a:rPr>
              <a:t>Praise allows communities to acknowledge the</a:t>
            </a:r>
            <a:r>
              <a:rPr lang="en" sz="1800">
                <a:solidFill>
                  <a:srgbClr val="1C1E21"/>
                </a:solidFill>
                <a:highlight>
                  <a:srgbClr val="FFF2CC"/>
                </a:highlight>
              </a:rPr>
              <a:t> full spectrum of value created</a:t>
            </a:r>
            <a:r>
              <a:rPr lang="en" sz="1800">
                <a:solidFill>
                  <a:srgbClr val="1C1E21"/>
                </a:solidFill>
              </a:rPr>
              <a:t> - ranging from small to large contributions. With praise </a:t>
            </a:r>
            <a:r>
              <a:rPr lang="en" sz="1800">
                <a:solidFill>
                  <a:srgbClr val="1C1E21"/>
                </a:solidFill>
                <a:highlight>
                  <a:srgbClr val="FFE599"/>
                </a:highlight>
              </a:rPr>
              <a:t>we are not locking a top down value system in place, but we are constantly listening to what the community does value.</a:t>
            </a:r>
            <a:r>
              <a:rPr lang="en" sz="1800">
                <a:solidFill>
                  <a:srgbClr val="1C1E21"/>
                </a:solidFill>
              </a:rPr>
              <a:t> </a:t>
            </a:r>
            <a:endParaRPr sz="1800">
              <a:solidFill>
                <a:srgbClr val="1C1E21"/>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1C1E21"/>
                </a:solidFill>
                <a:highlight>
                  <a:srgbClr val="C9DAF8"/>
                </a:highlight>
              </a:rPr>
              <a:t>Praise works in 4 steps </a:t>
            </a:r>
            <a:endParaRPr sz="1800">
              <a:solidFill>
                <a:srgbClr val="1C1E21"/>
              </a:solidFill>
              <a:highlight>
                <a:srgbClr val="C9DAF8"/>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6e75a4a78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6e75a4a78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719848a58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719848a58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359b06ee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2359b06ee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6e75a4a78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6e75a4a78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assume a Bancor style bonding curve with a reserve ratio of 20% (liek what the TEC has) this means that the 200k worth of GIVtokens would collateralize a $1million dollars worth of Mutual Aid tokens. So now with that $1 million dollars, lets just do simple math and give ⅓ of to the GIVpower stakers and ⅓ of it to the reputation holders and 1/3rd of it to the Mutual Aid DAO itself. There is a lot of nuance her that I am skipping and we are learning about via the Commons Stack’s applied research… but in the interest of time, i will continue.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6e75a4a78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6e75a4a78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6e75a4a78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6e75a4a78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6fd305ed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6fd305ed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GIVbacks is a revolutionary concept that rewards donors to verified projects with GIV tokens. When you give to verified projects you get GIV tokens and you get a Stream of GIV tokens for the next 4 years. This means that not only does Giveth reward you for donating, if the GIV token price goes up, you could actually make more money than you donated! What more could you want?</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58c393ab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58c393ab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32877e351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32877e351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32877e351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32877e351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32877e351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32877e351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2fad70fcd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2fad70fc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32877e351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32877e351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6f3d83c601c94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6f3d83c601c94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4bec623a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4bec623a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359b06ee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2359b06ee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6f3d83c601c942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6f3d83c601c942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6f3d83c601c942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6f3d83c601c942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 Id="rId3" Type="http://schemas.openxmlformats.org/officeDocument/2006/relationships/image" Target="../media/image3.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249900" y="1617200"/>
            <a:ext cx="8520600" cy="1758000"/>
          </a:xfrm>
          <a:prstGeom prst="rect">
            <a:avLst/>
          </a:prstGeom>
        </p:spPr>
        <p:txBody>
          <a:bodyPr anchorCtr="0" anchor="b" bIns="91425" lIns="91425" spcFirstLastPara="1" rIns="91425" wrap="square" tIns="91425">
            <a:normAutofit/>
          </a:bodyPr>
          <a:lstStyle>
            <a:lvl1pPr lvl="0" rtl="0">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249900" y="3335425"/>
            <a:ext cx="8520600" cy="427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2" type="subTitle"/>
          </p:nvPr>
        </p:nvSpPr>
        <p:spPr>
          <a:xfrm>
            <a:off x="552700" y="3956150"/>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8" name="Google Shape;58;p14"/>
          <p:cNvSpPr txBox="1"/>
          <p:nvPr>
            <p:ph idx="3" type="subTitle"/>
          </p:nvPr>
        </p:nvSpPr>
        <p:spPr>
          <a:xfrm>
            <a:off x="552700" y="4319375"/>
            <a:ext cx="5530800" cy="3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pic>
        <p:nvPicPr>
          <p:cNvPr id="59" name="Google Shape;59;p14"/>
          <p:cNvPicPr preferRelativeResize="0"/>
          <p:nvPr/>
        </p:nvPicPr>
        <p:blipFill>
          <a:blip r:embed="rId3">
            <a:alphaModFix/>
          </a:blip>
          <a:stretch>
            <a:fillRect/>
          </a:stretch>
        </p:blipFill>
        <p:spPr>
          <a:xfrm>
            <a:off x="364125" y="4011950"/>
            <a:ext cx="211475" cy="211475"/>
          </a:xfrm>
          <a:prstGeom prst="rect">
            <a:avLst/>
          </a:prstGeom>
          <a:noFill/>
          <a:ln>
            <a:noFill/>
          </a:ln>
        </p:spPr>
      </p:pic>
      <p:pic>
        <p:nvPicPr>
          <p:cNvPr id="60" name="Google Shape;60;p14"/>
          <p:cNvPicPr preferRelativeResize="0"/>
          <p:nvPr/>
        </p:nvPicPr>
        <p:blipFill>
          <a:blip r:embed="rId4">
            <a:alphaModFix/>
          </a:blip>
          <a:stretch>
            <a:fillRect/>
          </a:stretch>
        </p:blipFill>
        <p:spPr>
          <a:xfrm>
            <a:off x="164462" y="4396625"/>
            <a:ext cx="610804" cy="2114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type="secHead">
  <p:cSld name="SECTION_HEADER">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311700" y="997175"/>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5"/>
          <p:cNvSpPr txBox="1"/>
          <p:nvPr>
            <p:ph idx="1" type="subTitle"/>
          </p:nvPr>
        </p:nvSpPr>
        <p:spPr>
          <a:xfrm>
            <a:off x="366625" y="204642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5"/>
          <p:cNvSpPr txBox="1"/>
          <p:nvPr>
            <p:ph idx="2" type="title"/>
          </p:nvPr>
        </p:nvSpPr>
        <p:spPr>
          <a:xfrm>
            <a:off x="339163" y="28320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5"/>
          <p:cNvSpPr txBox="1"/>
          <p:nvPr>
            <p:ph idx="3" type="subTitle"/>
          </p:nvPr>
        </p:nvSpPr>
        <p:spPr>
          <a:xfrm>
            <a:off x="394088" y="3881300"/>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5"/>
          <p:cNvSpPr txBox="1"/>
          <p:nvPr>
            <p:ph idx="4" type="subTitle"/>
          </p:nvPr>
        </p:nvSpPr>
        <p:spPr>
          <a:xfrm>
            <a:off x="394100" y="4436850"/>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s" type="twoColTx">
  <p:cSld name="TITLE_AND_TWO_COLUMNS">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311700" y="15053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16"/>
          <p:cNvSpPr txBox="1"/>
          <p:nvPr>
            <p:ph idx="1" type="subTitle"/>
          </p:nvPr>
        </p:nvSpPr>
        <p:spPr>
          <a:xfrm>
            <a:off x="366625" y="25545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ing Groups" type="titleOnly">
  <p:cSld name="TITLE_ONLY">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311700" y="1862425"/>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7"/>
          <p:cNvSpPr txBox="1"/>
          <p:nvPr>
            <p:ph idx="1" type="subTitle"/>
          </p:nvPr>
        </p:nvSpPr>
        <p:spPr>
          <a:xfrm>
            <a:off x="366625" y="2911650"/>
            <a:ext cx="8520600" cy="295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ection">
  <p:cSld name="ONE_COLUMN_TEXT">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ph type="title"/>
          </p:nvPr>
        </p:nvSpPr>
        <p:spPr>
          <a:xfrm>
            <a:off x="311700" y="15053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8"/>
          <p:cNvSpPr txBox="1"/>
          <p:nvPr>
            <p:ph idx="1" type="subTitle"/>
          </p:nvPr>
        </p:nvSpPr>
        <p:spPr>
          <a:xfrm>
            <a:off x="366625" y="25545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18"/>
          <p:cNvSpPr txBox="1"/>
          <p:nvPr>
            <p:ph idx="2" type="subTitle"/>
          </p:nvPr>
        </p:nvSpPr>
        <p:spPr>
          <a:xfrm>
            <a:off x="400950" y="3344975"/>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000"/>
              <a:buFont typeface="Red Hat Display Light"/>
              <a:buNone/>
              <a:defRPr sz="10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rea Presentation">
  <p:cSld name="MAIN_POIN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9"/>
          <p:cNvSpPr txBox="1"/>
          <p:nvPr>
            <p:ph type="title"/>
          </p:nvPr>
        </p:nvSpPr>
        <p:spPr>
          <a:xfrm>
            <a:off x="311700" y="1428350"/>
            <a:ext cx="4893600" cy="17925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9"/>
          <p:cNvSpPr txBox="1"/>
          <p:nvPr>
            <p:ph idx="1" type="subTitle"/>
          </p:nvPr>
        </p:nvSpPr>
        <p:spPr>
          <a:xfrm>
            <a:off x="339175" y="3172600"/>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5"/>
              </a:buClr>
              <a:buSzPts val="1300"/>
              <a:buFont typeface="Red Hat Display SemiBold"/>
              <a:buNone/>
              <a:defRPr sz="1300">
                <a:solidFill>
                  <a:schemeClr val="accent5"/>
                </a:solidFill>
                <a:latin typeface="Red Hat Display SemiBold"/>
                <a:ea typeface="Red Hat Display SemiBold"/>
                <a:cs typeface="Red Hat Display SemiBold"/>
                <a:sym typeface="Red Hat Display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dates">
  <p:cSld name="SECTION_TITLE_AND_DESCRIPTION">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311700" y="180750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ED670"/>
              </a:buClr>
              <a:buSzPts val="4000"/>
              <a:buFont typeface="Red Hat Display Black"/>
              <a:buNone/>
              <a:defRPr sz="4000">
                <a:solidFill>
                  <a:srgbClr val="FED670"/>
                </a:solidFill>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20"/>
          <p:cNvSpPr txBox="1"/>
          <p:nvPr>
            <p:ph idx="1" type="subTitle"/>
          </p:nvPr>
        </p:nvSpPr>
        <p:spPr>
          <a:xfrm>
            <a:off x="366625" y="285672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cSld name="CAPTION_ONLY">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1"/>
          <p:cNvSpPr txBox="1"/>
          <p:nvPr>
            <p:ph type="title"/>
          </p:nvPr>
        </p:nvSpPr>
        <p:spPr>
          <a:xfrm>
            <a:off x="311700" y="180750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ED670"/>
              </a:buClr>
              <a:buSzPts val="7000"/>
              <a:buFont typeface="Red Hat Display Black"/>
              <a:buNone/>
              <a:defRPr sz="7000">
                <a:solidFill>
                  <a:srgbClr val="FED670"/>
                </a:solidFill>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21"/>
          <p:cNvSpPr txBox="1"/>
          <p:nvPr>
            <p:ph idx="1" type="subTitle"/>
          </p:nvPr>
        </p:nvSpPr>
        <p:spPr>
          <a:xfrm>
            <a:off x="366625" y="39760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8" name="Shape 88"/>
        <p:cNvGrpSpPr/>
        <p:nvPr/>
      </p:nvGrpSpPr>
      <p:grpSpPr>
        <a:xfrm>
          <a:off x="0" y="0"/>
          <a:ext cx="0" cy="0"/>
          <a:chOff x="0" y="0"/>
          <a:chExt cx="0" cy="0"/>
        </a:xfrm>
      </p:grpSpPr>
      <p:sp>
        <p:nvSpPr>
          <p:cNvPr id="89" name="Google Shape;89;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1_1_1">
    <p:bg>
      <p:bgPr>
        <a:gradFill>
          <a:gsLst>
            <a:gs pos="0">
              <a:schemeClr val="lt1"/>
            </a:gs>
            <a:gs pos="100000">
              <a:schemeClr val="accent1"/>
            </a:gs>
          </a:gsLst>
          <a:lin ang="13500032" scaled="0"/>
        </a:gradFill>
      </p:bgPr>
    </p:bg>
    <p:spTree>
      <p:nvGrpSpPr>
        <p:cNvPr id="92" name="Shape 92"/>
        <p:cNvGrpSpPr/>
        <p:nvPr/>
      </p:nvGrpSpPr>
      <p:grpSpPr>
        <a:xfrm>
          <a:off x="0" y="0"/>
          <a:ext cx="0" cy="0"/>
          <a:chOff x="0" y="0"/>
          <a:chExt cx="0" cy="0"/>
        </a:xfrm>
      </p:grpSpPr>
    </p:spTree>
  </p:cSld>
  <p:clrMapOvr>
    <a:masterClrMapping/>
  </p:clrMapOvr>
  <p:extLst>
    <p:ext uri="{DCECCB84-F9BA-43D5-87BE-67443E8EF086}">
      <p15:sldGuideLst>
        <p15:guide id="1" pos="28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pic>
        <p:nvPicPr>
          <p:cNvPr id="53" name="Google Shape;53;p13"/>
          <p:cNvPicPr preferRelativeResize="0"/>
          <p:nvPr/>
        </p:nvPicPr>
        <p:blipFill>
          <a:blip r:embed="rId1">
            <a:alphaModFix/>
          </a:blip>
          <a:stretch>
            <a:fillRect/>
          </a:stretch>
        </p:blipFill>
        <p:spPr>
          <a:xfrm>
            <a:off x="8700200" y="4746175"/>
            <a:ext cx="247550" cy="247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5.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19.png"/><Relationship Id="rId8" Type="http://schemas.openxmlformats.org/officeDocument/2006/relationships/image" Target="../media/image1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56.png"/><Relationship Id="rId5" Type="http://schemas.openxmlformats.org/officeDocument/2006/relationships/image" Target="../media/image9.png"/><Relationship Id="rId6"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69.png"/><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55.png"/><Relationship Id="rId9" Type="http://schemas.openxmlformats.org/officeDocument/2006/relationships/image" Target="../media/image10.png"/><Relationship Id="rId5" Type="http://schemas.openxmlformats.org/officeDocument/2006/relationships/image" Target="../media/image57.png"/><Relationship Id="rId6" Type="http://schemas.openxmlformats.org/officeDocument/2006/relationships/image" Target="../media/image19.png"/><Relationship Id="rId7" Type="http://schemas.openxmlformats.org/officeDocument/2006/relationships/image" Target="../media/image36.png"/><Relationship Id="rId8"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4.xml"/><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62.png"/><Relationship Id="rId7" Type="http://schemas.openxmlformats.org/officeDocument/2006/relationships/image" Target="../media/image12.png"/></Relationships>
</file>

<file path=ppt/slides/_rels/slide18.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59.png"/><Relationship Id="rId12"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58.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77.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4.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60.png"/><Relationship Id="rId6" Type="http://schemas.openxmlformats.org/officeDocument/2006/relationships/image" Target="../media/image78.png"/><Relationship Id="rId7" Type="http://schemas.openxmlformats.org/officeDocument/2006/relationships/image" Target="../media/image36.png"/><Relationship Id="rId8"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60.png"/><Relationship Id="rId6" Type="http://schemas.openxmlformats.org/officeDocument/2006/relationships/image" Target="../media/image72.png"/><Relationship Id="rId7"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74.png"/></Relationships>
</file>

<file path=ppt/slides/_rels/slide24.xml.rels><?xml version="1.0" encoding="UTF-8" standalone="yes"?><Relationships xmlns="http://schemas.openxmlformats.org/package/2006/relationships"><Relationship Id="rId11" Type="http://schemas.openxmlformats.org/officeDocument/2006/relationships/image" Target="../media/image81.png"/><Relationship Id="rId10" Type="http://schemas.openxmlformats.org/officeDocument/2006/relationships/image" Target="../media/image73.png"/><Relationship Id="rId13" Type="http://schemas.openxmlformats.org/officeDocument/2006/relationships/image" Target="../media/image79.png"/><Relationship Id="rId12"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5.xml"/><Relationship Id="rId4" Type="http://schemas.openxmlformats.org/officeDocument/2006/relationships/image" Target="../media/image11.png"/><Relationship Id="rId9" Type="http://schemas.openxmlformats.org/officeDocument/2006/relationships/image" Target="../media/image70.png"/><Relationship Id="rId15" Type="http://schemas.openxmlformats.org/officeDocument/2006/relationships/image" Target="../media/image87.png"/><Relationship Id="rId14" Type="http://schemas.openxmlformats.org/officeDocument/2006/relationships/image" Target="../media/image82.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76.png"/><Relationship Id="rId8"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0.png"/><Relationship Id="rId6" Type="http://schemas.openxmlformats.org/officeDocument/2006/relationships/image" Target="../media/image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0.png"/><Relationship Id="rId6" Type="http://schemas.openxmlformats.org/officeDocument/2006/relationships/image" Target="../media/image94.png"/><Relationship Id="rId7" Type="http://schemas.openxmlformats.org/officeDocument/2006/relationships/image" Target="../media/image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0.png"/></Relationships>
</file>

<file path=ppt/slides/_rels/slide28.xml.rels><?xml version="1.0" encoding="UTF-8" standalone="yes"?><Relationships xmlns="http://schemas.openxmlformats.org/package/2006/relationships"><Relationship Id="rId10" Type="http://schemas.openxmlformats.org/officeDocument/2006/relationships/image" Target="../media/image92.png"/><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88.png"/><Relationship Id="rId5" Type="http://schemas.openxmlformats.org/officeDocument/2006/relationships/image" Target="../media/image60.png"/><Relationship Id="rId6" Type="http://schemas.openxmlformats.org/officeDocument/2006/relationships/image" Target="../media/image9.png"/><Relationship Id="rId7" Type="http://schemas.openxmlformats.org/officeDocument/2006/relationships/image" Target="../media/image111.png"/><Relationship Id="rId8" Type="http://schemas.openxmlformats.org/officeDocument/2006/relationships/hyperlink" Target="https://github.com/Giveth/giveth-doc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95.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20" Type="http://schemas.openxmlformats.org/officeDocument/2006/relationships/image" Target="../media/image121.png"/><Relationship Id="rId11" Type="http://schemas.openxmlformats.org/officeDocument/2006/relationships/image" Target="../media/image89.png"/><Relationship Id="rId10" Type="http://schemas.openxmlformats.org/officeDocument/2006/relationships/image" Target="../media/image90.png"/><Relationship Id="rId13" Type="http://schemas.openxmlformats.org/officeDocument/2006/relationships/image" Target="../media/image84.png"/><Relationship Id="rId12"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0.png"/><Relationship Id="rId15" Type="http://schemas.openxmlformats.org/officeDocument/2006/relationships/image" Target="../media/image104.png"/><Relationship Id="rId14" Type="http://schemas.openxmlformats.org/officeDocument/2006/relationships/image" Target="../media/image91.png"/><Relationship Id="rId17" Type="http://schemas.openxmlformats.org/officeDocument/2006/relationships/image" Target="../media/image107.png"/><Relationship Id="rId16" Type="http://schemas.openxmlformats.org/officeDocument/2006/relationships/image" Target="../media/image99.png"/><Relationship Id="rId5" Type="http://schemas.openxmlformats.org/officeDocument/2006/relationships/image" Target="../media/image12.png"/><Relationship Id="rId19" Type="http://schemas.openxmlformats.org/officeDocument/2006/relationships/image" Target="../media/image96.png"/><Relationship Id="rId6" Type="http://schemas.openxmlformats.org/officeDocument/2006/relationships/image" Target="../media/image98.png"/><Relationship Id="rId18" Type="http://schemas.openxmlformats.org/officeDocument/2006/relationships/image" Target="../media/image101.png"/><Relationship Id="rId7" Type="http://schemas.openxmlformats.org/officeDocument/2006/relationships/image" Target="../media/image113.png"/><Relationship Id="rId8" Type="http://schemas.openxmlformats.org/officeDocument/2006/relationships/image" Target="../media/image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07.png"/><Relationship Id="rId6" Type="http://schemas.openxmlformats.org/officeDocument/2006/relationships/image" Target="../media/image101.png"/><Relationship Id="rId7" Type="http://schemas.openxmlformats.org/officeDocument/2006/relationships/image" Target="../media/image9.png"/></Relationships>
</file>

<file path=ppt/slides/_rels/slide33.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6.xml"/><Relationship Id="rId4" Type="http://schemas.openxmlformats.org/officeDocument/2006/relationships/image" Target="../media/image11.png"/><Relationship Id="rId9" Type="http://schemas.openxmlformats.org/officeDocument/2006/relationships/image" Target="../media/image106.png"/><Relationship Id="rId5" Type="http://schemas.openxmlformats.org/officeDocument/2006/relationships/image" Target="../media/image10.png"/><Relationship Id="rId6" Type="http://schemas.openxmlformats.org/officeDocument/2006/relationships/hyperlink" Target="https://www.fidelitycharitable.org/about-us/news/growing-popularity-of-cryptocurrency-could-fuel-charitable-giving.html" TargetMode="External"/><Relationship Id="rId7" Type="http://schemas.openxmlformats.org/officeDocument/2006/relationships/hyperlink" Target="https://www.nptrust.org/philanthropic-resources/charitable-giving-statistics/" TargetMode="External"/><Relationship Id="rId8" Type="http://schemas.openxmlformats.org/officeDocument/2006/relationships/hyperlink" Target="https://thegivingblock.com/annual-report/ar21/#:~:text=The%20total%20donation%20volume%20on,the%20Giving%20Block%20in%202021"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57.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36.png"/><Relationship Id="rId7" Type="http://schemas.openxmlformats.org/officeDocument/2006/relationships/image" Target="../media/image110.png"/><Relationship Id="rId8" Type="http://schemas.openxmlformats.org/officeDocument/2006/relationships/image" Target="../media/image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20.png"/><Relationship Id="rId7" Type="http://schemas.openxmlformats.org/officeDocument/2006/relationships/image" Target="../media/image109.png"/><Relationship Id="rId8" Type="http://schemas.openxmlformats.org/officeDocument/2006/relationships/image" Target="../media/image117.png"/></Relationships>
</file>

<file path=ppt/slides/_rels/slide36.xml.rels><?xml version="1.0" encoding="UTF-8" standalone="yes"?><Relationships xmlns="http://schemas.openxmlformats.org/package/2006/relationships"><Relationship Id="rId11" Type="http://schemas.openxmlformats.org/officeDocument/2006/relationships/image" Target="../media/image129.png"/><Relationship Id="rId10" Type="http://schemas.openxmlformats.org/officeDocument/2006/relationships/image" Target="../media/image118.png"/><Relationship Id="rId13" Type="http://schemas.openxmlformats.org/officeDocument/2006/relationships/image" Target="../media/image128.png"/><Relationship Id="rId12" Type="http://schemas.openxmlformats.org/officeDocument/2006/relationships/image" Target="../media/image139.png"/><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115.png"/><Relationship Id="rId15" Type="http://schemas.openxmlformats.org/officeDocument/2006/relationships/image" Target="../media/image130.png"/><Relationship Id="rId14" Type="http://schemas.openxmlformats.org/officeDocument/2006/relationships/image" Target="../media/image116.png"/><Relationship Id="rId17" Type="http://schemas.openxmlformats.org/officeDocument/2006/relationships/image" Target="../media/image132.png"/><Relationship Id="rId16" Type="http://schemas.openxmlformats.org/officeDocument/2006/relationships/image" Target="../media/image10.png"/><Relationship Id="rId5" Type="http://schemas.openxmlformats.org/officeDocument/2006/relationships/image" Target="../media/image60.png"/><Relationship Id="rId19" Type="http://schemas.openxmlformats.org/officeDocument/2006/relationships/image" Target="../media/image9.png"/><Relationship Id="rId6" Type="http://schemas.openxmlformats.org/officeDocument/2006/relationships/image" Target="../media/image36.png"/><Relationship Id="rId18" Type="http://schemas.openxmlformats.org/officeDocument/2006/relationships/image" Target="../media/image12.png"/><Relationship Id="rId7" Type="http://schemas.openxmlformats.org/officeDocument/2006/relationships/image" Target="../media/image127.png"/><Relationship Id="rId8" Type="http://schemas.openxmlformats.org/officeDocument/2006/relationships/image" Target="../media/image1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125.png"/><Relationship Id="rId5" Type="http://schemas.openxmlformats.org/officeDocument/2006/relationships/image" Target="../media/image124.png"/><Relationship Id="rId6" Type="http://schemas.openxmlformats.org/officeDocument/2006/relationships/image" Target="../media/image143.png"/><Relationship Id="rId7"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60.png"/><Relationship Id="rId6" Type="http://schemas.openxmlformats.org/officeDocument/2006/relationships/image" Target="../media/image78.png"/><Relationship Id="rId7" Type="http://schemas.openxmlformats.org/officeDocument/2006/relationships/image" Target="../media/image36.png"/><Relationship Id="rId8"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comments" Target="../comments/comment7.xml"/><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80.png"/><Relationship Id="rId7"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55.png"/><Relationship Id="rId9" Type="http://schemas.openxmlformats.org/officeDocument/2006/relationships/image" Target="../media/image140.png"/><Relationship Id="rId5" Type="http://schemas.openxmlformats.org/officeDocument/2006/relationships/image" Target="../media/image19.png"/><Relationship Id="rId6" Type="http://schemas.openxmlformats.org/officeDocument/2006/relationships/image" Target="../media/image130.png"/><Relationship Id="rId7" Type="http://schemas.openxmlformats.org/officeDocument/2006/relationships/image" Target="../media/image132.png"/><Relationship Id="rId8"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60.png"/><Relationship Id="rId6" Type="http://schemas.openxmlformats.org/officeDocument/2006/relationships/image" Target="../media/image36.png"/><Relationship Id="rId7" Type="http://schemas.openxmlformats.org/officeDocument/2006/relationships/image" Target="../media/image134.png"/><Relationship Id="rId8"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60.png"/><Relationship Id="rId6" Type="http://schemas.openxmlformats.org/officeDocument/2006/relationships/image" Target="../media/image138.png"/><Relationship Id="rId7"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57.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41.png"/><Relationship Id="rId7" Type="http://schemas.openxmlformats.org/officeDocument/2006/relationships/image" Target="../media/image36.png"/><Relationship Id="rId8"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142.png"/><Relationship Id="rId5" Type="http://schemas.openxmlformats.org/officeDocument/2006/relationships/image" Target="../media/image9.png"/><Relationship Id="rId6" Type="http://schemas.openxmlformats.org/officeDocument/2006/relationships/image" Target="../media/image1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142.png"/><Relationship Id="rId5" Type="http://schemas.openxmlformats.org/officeDocument/2006/relationships/image" Target="../media/image9.png"/><Relationship Id="rId6" Type="http://schemas.openxmlformats.org/officeDocument/2006/relationships/image" Target="../media/image1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142.png"/><Relationship Id="rId5" Type="http://schemas.openxmlformats.org/officeDocument/2006/relationships/image" Target="../media/image9.png"/><Relationship Id="rId6" Type="http://schemas.openxmlformats.org/officeDocument/2006/relationships/image" Target="../media/image1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142.png"/><Relationship Id="rId5" Type="http://schemas.openxmlformats.org/officeDocument/2006/relationships/hyperlink" Target="https://gardens.1hive.org/#/xdai/garden/0xb25f0ee2d26461e2b5b3d3ddafe197a0da677b98" TargetMode="External"/><Relationship Id="rId6"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comments" Target="../comments/comment8.xml"/><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omments" Target="../comments/comment9.xml"/><Relationship Id="rId4" Type="http://schemas.openxmlformats.org/officeDocument/2006/relationships/image" Target="../media/image11.png"/><Relationship Id="rId5" Type="http://schemas.openxmlformats.org/officeDocument/2006/relationships/image" Target="../media/image142.png"/><Relationship Id="rId6" Type="http://schemas.openxmlformats.org/officeDocument/2006/relationships/image" Target="../media/image9.png"/><Relationship Id="rId7" Type="http://schemas.openxmlformats.org/officeDocument/2006/relationships/image" Target="../media/image149.png"/><Relationship Id="rId8" Type="http://schemas.openxmlformats.org/officeDocument/2006/relationships/image" Target="../media/image148.png"/></Relationships>
</file>

<file path=ppt/slides/_rels/slide5.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0.png"/><Relationship Id="rId8"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19.png"/><Relationship Id="rId9" Type="http://schemas.openxmlformats.org/officeDocument/2006/relationships/image" Target="../media/image9.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0.png"/><Relationship Id="rId8"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8.jpg"/><Relationship Id="rId5" Type="http://schemas.openxmlformats.org/officeDocument/2006/relationships/image" Target="../media/image19.png"/><Relationship Id="rId6" Type="http://schemas.openxmlformats.org/officeDocument/2006/relationships/image" Target="../media/image54.png"/><Relationship Id="rId7"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5"/>
          <p:cNvSpPr txBox="1"/>
          <p:nvPr/>
        </p:nvSpPr>
        <p:spPr>
          <a:xfrm>
            <a:off x="311700" y="3751200"/>
            <a:ext cx="46122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FFFFF"/>
                </a:solidFill>
                <a:latin typeface="Red Hat Text"/>
                <a:ea typeface="Red Hat Text"/>
                <a:cs typeface="Red Hat Text"/>
                <a:sym typeface="Red Hat Text"/>
              </a:rPr>
              <a:t>Giveth is rewarding and empowering those who give to projects, to society, and to the world! </a:t>
            </a:r>
            <a:endParaRPr b="1"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300"/>
          </a:p>
        </p:txBody>
      </p:sp>
      <p:pic>
        <p:nvPicPr>
          <p:cNvPr id="98" name="Google Shape;98;p25"/>
          <p:cNvPicPr preferRelativeResize="0"/>
          <p:nvPr/>
        </p:nvPicPr>
        <p:blipFill>
          <a:blip r:embed="rId3">
            <a:alphaModFix/>
          </a:blip>
          <a:stretch>
            <a:fillRect/>
          </a:stretch>
        </p:blipFill>
        <p:spPr>
          <a:xfrm>
            <a:off x="0" y="0"/>
            <a:ext cx="9143997" cy="5143501"/>
          </a:xfrm>
          <a:prstGeom prst="rect">
            <a:avLst/>
          </a:prstGeom>
          <a:noFill/>
          <a:ln>
            <a:noFill/>
          </a:ln>
        </p:spPr>
      </p:pic>
      <p:pic>
        <p:nvPicPr>
          <p:cNvPr id="99" name="Google Shape;99;p25"/>
          <p:cNvPicPr preferRelativeResize="0"/>
          <p:nvPr/>
        </p:nvPicPr>
        <p:blipFill>
          <a:blip r:embed="rId4">
            <a:alphaModFix/>
          </a:blip>
          <a:stretch>
            <a:fillRect/>
          </a:stretch>
        </p:blipFill>
        <p:spPr>
          <a:xfrm>
            <a:off x="2662648" y="1315787"/>
            <a:ext cx="3957274" cy="1717799"/>
          </a:xfrm>
          <a:prstGeom prst="rect">
            <a:avLst/>
          </a:prstGeom>
          <a:noFill/>
          <a:ln>
            <a:noFill/>
          </a:ln>
        </p:spPr>
      </p:pic>
      <p:sp>
        <p:nvSpPr>
          <p:cNvPr id="100" name="Google Shape;100;p25"/>
          <p:cNvSpPr txBox="1"/>
          <p:nvPr>
            <p:ph type="ctrTitle"/>
          </p:nvPr>
        </p:nvSpPr>
        <p:spPr>
          <a:xfrm>
            <a:off x="1677437" y="2997325"/>
            <a:ext cx="5927700" cy="89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solidFill>
                  <a:srgbClr val="FED670"/>
                </a:solidFill>
                <a:latin typeface="Red Hat Display ExtraBold"/>
                <a:ea typeface="Red Hat Display ExtraBold"/>
                <a:cs typeface="Red Hat Display ExtraBold"/>
                <a:sym typeface="Red Hat Display ExtraBold"/>
              </a:rPr>
              <a:t>Giveth is rewarding and empowering those </a:t>
            </a:r>
            <a:endParaRPr sz="19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1900">
                <a:solidFill>
                  <a:srgbClr val="FED670"/>
                </a:solidFill>
                <a:latin typeface="Red Hat Display ExtraBold"/>
                <a:ea typeface="Red Hat Display ExtraBold"/>
                <a:cs typeface="Red Hat Display ExtraBold"/>
                <a:sym typeface="Red Hat Display ExtraBold"/>
              </a:rPr>
              <a:t>who give to projects, to society, and to the world! </a:t>
            </a:r>
            <a:endParaRPr sz="1900">
              <a:solidFill>
                <a:srgbClr val="FED670"/>
              </a:solidFill>
              <a:latin typeface="Red Hat Display ExtraBold"/>
              <a:ea typeface="Red Hat Display ExtraBold"/>
              <a:cs typeface="Red Hat Display ExtraBold"/>
              <a:sym typeface="Red Hat Display ExtraBold"/>
            </a:endParaRPr>
          </a:p>
        </p:txBody>
      </p:sp>
      <p:pic>
        <p:nvPicPr>
          <p:cNvPr id="101" name="Google Shape;101;p25"/>
          <p:cNvPicPr preferRelativeResize="0"/>
          <p:nvPr/>
        </p:nvPicPr>
        <p:blipFill>
          <a:blip r:embed="rId5">
            <a:alphaModFix/>
          </a:blip>
          <a:stretch>
            <a:fillRect/>
          </a:stretch>
        </p:blipFill>
        <p:spPr>
          <a:xfrm>
            <a:off x="6567239" y="0"/>
            <a:ext cx="2576773" cy="5143501"/>
          </a:xfrm>
          <a:prstGeom prst="rect">
            <a:avLst/>
          </a:prstGeom>
          <a:noFill/>
          <a:ln>
            <a:noFill/>
          </a:ln>
        </p:spPr>
      </p:pic>
      <p:pic>
        <p:nvPicPr>
          <p:cNvPr id="102" name="Google Shape;102;p25"/>
          <p:cNvPicPr preferRelativeResize="0"/>
          <p:nvPr/>
        </p:nvPicPr>
        <p:blipFill>
          <a:blip r:embed="rId6">
            <a:alphaModFix/>
          </a:blip>
          <a:stretch>
            <a:fillRect/>
          </a:stretch>
        </p:blipFill>
        <p:spPr>
          <a:xfrm>
            <a:off x="-10" y="0"/>
            <a:ext cx="2521521"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4"/>
          <p:cNvPicPr preferRelativeResize="0"/>
          <p:nvPr/>
        </p:nvPicPr>
        <p:blipFill>
          <a:blip r:embed="rId4">
            <a:alphaModFix/>
          </a:blip>
          <a:stretch>
            <a:fillRect/>
          </a:stretch>
        </p:blipFill>
        <p:spPr>
          <a:xfrm>
            <a:off x="3965" y="0"/>
            <a:ext cx="9136072" cy="5143501"/>
          </a:xfrm>
          <a:prstGeom prst="rect">
            <a:avLst/>
          </a:prstGeom>
          <a:noFill/>
          <a:ln>
            <a:noFill/>
          </a:ln>
        </p:spPr>
      </p:pic>
      <p:sp>
        <p:nvSpPr>
          <p:cNvPr id="238" name="Google Shape;238;p34"/>
          <p:cNvSpPr txBox="1"/>
          <p:nvPr>
            <p:ph type="title"/>
          </p:nvPr>
        </p:nvSpPr>
        <p:spPr>
          <a:xfrm>
            <a:off x="451350" y="489225"/>
            <a:ext cx="82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200">
                <a:solidFill>
                  <a:srgbClr val="FED670"/>
                </a:solidFill>
                <a:latin typeface="Red Hat Display"/>
                <a:ea typeface="Red Hat Display"/>
                <a:cs typeface="Red Hat Display"/>
                <a:sym typeface="Red Hat Display"/>
              </a:rPr>
              <a:t>86% of our unique donors joined since March ‘21, and the numbers continue to grow!</a:t>
            </a:r>
            <a:endParaRPr b="1" sz="2200">
              <a:solidFill>
                <a:srgbClr val="FED670"/>
              </a:solidFill>
              <a:latin typeface="Red Hat Display"/>
              <a:ea typeface="Red Hat Display"/>
              <a:cs typeface="Red Hat Display"/>
              <a:sym typeface="Red Hat Display"/>
            </a:endParaRPr>
          </a:p>
        </p:txBody>
      </p:sp>
      <p:pic>
        <p:nvPicPr>
          <p:cNvPr id="239" name="Google Shape;239;p34"/>
          <p:cNvPicPr preferRelativeResize="0"/>
          <p:nvPr/>
        </p:nvPicPr>
        <p:blipFill rotWithShape="1">
          <a:blip r:embed="rId5">
            <a:alphaModFix/>
          </a:blip>
          <a:srcRect b="0" l="0" r="26356" t="0"/>
          <a:stretch/>
        </p:blipFill>
        <p:spPr>
          <a:xfrm>
            <a:off x="7932025" y="782375"/>
            <a:ext cx="1211976" cy="1624900"/>
          </a:xfrm>
          <a:prstGeom prst="rect">
            <a:avLst/>
          </a:prstGeom>
          <a:noFill/>
          <a:ln>
            <a:noFill/>
          </a:ln>
        </p:spPr>
      </p:pic>
      <p:pic>
        <p:nvPicPr>
          <p:cNvPr id="240" name="Google Shape;240;p34"/>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
        <p:nvSpPr>
          <p:cNvPr id="241" name="Google Shape;241;p34"/>
          <p:cNvSpPr txBox="1"/>
          <p:nvPr/>
        </p:nvSpPr>
        <p:spPr>
          <a:xfrm>
            <a:off x="952450" y="1588000"/>
            <a:ext cx="2031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FED670"/>
                </a:solidFill>
                <a:latin typeface="Red Hat Text"/>
                <a:ea typeface="Red Hat Text"/>
                <a:cs typeface="Red Hat Text"/>
                <a:sym typeface="Red Hat Text"/>
              </a:rPr>
              <a:t>Giveth in numbers  </a:t>
            </a:r>
            <a:endParaRPr>
              <a:solidFill>
                <a:srgbClr val="FED670"/>
              </a:solidFill>
              <a:latin typeface="Red Hat Text"/>
              <a:ea typeface="Red Hat Text"/>
              <a:cs typeface="Red Hat Text"/>
              <a:sym typeface="Red Hat Text"/>
            </a:endParaRPr>
          </a:p>
        </p:txBody>
      </p:sp>
      <p:pic>
        <p:nvPicPr>
          <p:cNvPr id="242" name="Google Shape;242;p34"/>
          <p:cNvPicPr preferRelativeResize="0"/>
          <p:nvPr/>
        </p:nvPicPr>
        <p:blipFill rotWithShape="1">
          <a:blip r:embed="rId7">
            <a:alphaModFix/>
          </a:blip>
          <a:srcRect b="-23152" l="40049" r="-23140" t="0"/>
          <a:stretch/>
        </p:blipFill>
        <p:spPr>
          <a:xfrm>
            <a:off x="3973" y="3219275"/>
            <a:ext cx="1408274" cy="2001000"/>
          </a:xfrm>
          <a:prstGeom prst="rect">
            <a:avLst/>
          </a:prstGeom>
          <a:noFill/>
          <a:ln>
            <a:noFill/>
          </a:ln>
        </p:spPr>
      </p:pic>
      <p:grpSp>
        <p:nvGrpSpPr>
          <p:cNvPr id="243" name="Google Shape;243;p34"/>
          <p:cNvGrpSpPr/>
          <p:nvPr/>
        </p:nvGrpSpPr>
        <p:grpSpPr>
          <a:xfrm>
            <a:off x="3583075" y="1441437"/>
            <a:ext cx="5327325" cy="3294076"/>
            <a:chOff x="3591875" y="1511912"/>
            <a:chExt cx="5327325" cy="3294076"/>
          </a:xfrm>
        </p:grpSpPr>
        <p:pic>
          <p:nvPicPr>
            <p:cNvPr id="244" name="Google Shape;244;p34" title="Chart"/>
            <p:cNvPicPr preferRelativeResize="0"/>
            <p:nvPr/>
          </p:nvPicPr>
          <p:blipFill>
            <a:blip r:embed="rId8">
              <a:alphaModFix/>
            </a:blip>
            <a:stretch>
              <a:fillRect/>
            </a:stretch>
          </p:blipFill>
          <p:spPr>
            <a:xfrm>
              <a:off x="3591875" y="1511912"/>
              <a:ext cx="5327325" cy="3294076"/>
            </a:xfrm>
            <a:prstGeom prst="rect">
              <a:avLst/>
            </a:prstGeom>
            <a:noFill/>
            <a:ln>
              <a:noFill/>
            </a:ln>
          </p:spPr>
        </p:pic>
        <p:sp>
          <p:nvSpPr>
            <p:cNvPr id="245" name="Google Shape;245;p34"/>
            <p:cNvSpPr txBox="1"/>
            <p:nvPr/>
          </p:nvSpPr>
          <p:spPr>
            <a:xfrm>
              <a:off x="3665883" y="3597979"/>
              <a:ext cx="150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ED670"/>
                  </a:solidFill>
                </a:rPr>
                <a:t>Top 10 categories raised by total</a:t>
              </a:r>
              <a:endParaRPr b="1">
                <a:solidFill>
                  <a:srgbClr val="FED670"/>
                </a:solidFill>
              </a:endParaRPr>
            </a:p>
          </p:txBody>
        </p:sp>
        <p:sp>
          <p:nvSpPr>
            <p:cNvPr id="246" name="Google Shape;246;p34"/>
            <p:cNvSpPr txBox="1"/>
            <p:nvPr/>
          </p:nvSpPr>
          <p:spPr>
            <a:xfrm>
              <a:off x="6074475" y="2932600"/>
              <a:ext cx="140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$ 3,607,186</a:t>
              </a:r>
              <a:endParaRPr b="1" sz="1100">
                <a:solidFill>
                  <a:schemeClr val="lt1"/>
                </a:solidFill>
              </a:endParaRPr>
            </a:p>
            <a:p>
              <a:pPr indent="0" lvl="0" marL="0" rtl="0" algn="ctr">
                <a:spcBef>
                  <a:spcPts val="0"/>
                </a:spcBef>
                <a:spcAft>
                  <a:spcPts val="0"/>
                </a:spcAft>
                <a:buNone/>
              </a:pPr>
              <a:r>
                <a:rPr b="1" lang="en" sz="1100">
                  <a:solidFill>
                    <a:schemeClr val="lt1"/>
                  </a:solidFill>
                </a:rPr>
                <a:t>Total</a:t>
              </a:r>
              <a:endParaRPr b="1" sz="1100">
                <a:solidFill>
                  <a:schemeClr val="lt1"/>
                </a:solidFill>
              </a:endParaRPr>
            </a:p>
          </p:txBody>
        </p:sp>
      </p:grpSp>
      <p:sp>
        <p:nvSpPr>
          <p:cNvPr id="247" name="Google Shape;247;p34"/>
          <p:cNvSpPr/>
          <p:nvPr/>
        </p:nvSpPr>
        <p:spPr>
          <a:xfrm>
            <a:off x="757450" y="2087350"/>
            <a:ext cx="2499600" cy="21432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t/>
            </a:r>
            <a:endParaRPr>
              <a:solidFill>
                <a:srgbClr val="FFFFFF"/>
              </a:solidFill>
              <a:latin typeface="Red Hat Text"/>
              <a:ea typeface="Red Hat Text"/>
              <a:cs typeface="Red Hat Text"/>
              <a:sym typeface="Red Hat Text"/>
            </a:endParaRPr>
          </a:p>
          <a:p>
            <a:pPr indent="0" lvl="0" marL="0" rtl="0" algn="ctr">
              <a:lnSpc>
                <a:spcPct val="115000"/>
              </a:lnSpc>
              <a:spcBef>
                <a:spcPts val="0"/>
              </a:spcBef>
              <a:spcAft>
                <a:spcPts val="0"/>
              </a:spcAft>
              <a:buClr>
                <a:srgbClr val="000000"/>
              </a:buClr>
              <a:buSzPts val="1100"/>
              <a:buFont typeface="Arial"/>
              <a:buNone/>
            </a:pPr>
            <a:r>
              <a:rPr b="1" lang="en" sz="1200">
                <a:solidFill>
                  <a:srgbClr val="FFFFFF"/>
                </a:solidFill>
                <a:latin typeface="Red Hat Text"/>
                <a:ea typeface="Red Hat Text"/>
                <a:cs typeface="Red Hat Text"/>
                <a:sym typeface="Red Hat Text"/>
              </a:rPr>
              <a:t>Total donated:</a:t>
            </a:r>
            <a:r>
              <a:rPr b="1" lang="en" sz="1200">
                <a:solidFill>
                  <a:srgbClr val="FFFFFF"/>
                </a:solidFill>
                <a:latin typeface="Red Hat Text"/>
                <a:ea typeface="Red Hat Text"/>
                <a:cs typeface="Red Hat Text"/>
                <a:sym typeface="Red Hat Text"/>
              </a:rPr>
              <a:t> $3,607,1</a:t>
            </a:r>
            <a:r>
              <a:rPr b="1" lang="en" sz="1200">
                <a:solidFill>
                  <a:srgbClr val="FFFFFF"/>
                </a:solidFill>
                <a:latin typeface="Red Hat Text"/>
                <a:ea typeface="Red Hat Text"/>
                <a:cs typeface="Red Hat Text"/>
                <a:sym typeface="Red Hat Text"/>
              </a:rPr>
              <a:t>86 USD</a:t>
            </a:r>
            <a:endParaRPr b="1" sz="1200">
              <a:solidFill>
                <a:srgbClr val="FFFFFF"/>
              </a:solidFill>
              <a:latin typeface="Red Hat Text"/>
              <a:ea typeface="Red Hat Text"/>
              <a:cs typeface="Red Hat Text"/>
              <a:sym typeface="Red Hat Text"/>
            </a:endParaRPr>
          </a:p>
          <a:p>
            <a:pPr indent="0" lvl="0" marL="0" rtl="0" algn="ctr">
              <a:lnSpc>
                <a:spcPct val="115000"/>
              </a:lnSpc>
              <a:spcBef>
                <a:spcPts val="1200"/>
              </a:spcBef>
              <a:spcAft>
                <a:spcPts val="0"/>
              </a:spcAft>
              <a:buClr>
                <a:srgbClr val="000000"/>
              </a:buClr>
              <a:buSzPts val="1100"/>
              <a:buFont typeface="Arial"/>
              <a:buNone/>
            </a:pPr>
            <a:r>
              <a:rPr lang="en" sz="1200">
                <a:solidFill>
                  <a:srgbClr val="FFFFFF"/>
                </a:solidFill>
                <a:latin typeface="Red Hat Text"/>
                <a:ea typeface="Red Hat Text"/>
                <a:cs typeface="Red Hat Text"/>
                <a:sym typeface="Red Hat Text"/>
              </a:rPr>
              <a:t># of </a:t>
            </a:r>
            <a:r>
              <a:rPr lang="en" sz="1200">
                <a:solidFill>
                  <a:srgbClr val="FFFFFF"/>
                </a:solidFill>
                <a:latin typeface="Red Hat Text"/>
                <a:ea typeface="Red Hat Text"/>
                <a:cs typeface="Red Hat Text"/>
                <a:sym typeface="Red Hat Text"/>
              </a:rPr>
              <a:t>projects</a:t>
            </a:r>
            <a:r>
              <a:rPr lang="en" sz="1200">
                <a:solidFill>
                  <a:srgbClr val="FFFFFF"/>
                </a:solidFill>
                <a:latin typeface="Red Hat Text"/>
                <a:ea typeface="Red Hat Text"/>
                <a:cs typeface="Red Hat Text"/>
                <a:sym typeface="Red Hat Text"/>
              </a:rPr>
              <a:t>: 2,209</a:t>
            </a:r>
            <a:endParaRPr sz="1200">
              <a:solidFill>
                <a:srgbClr val="FFFFFF"/>
              </a:solidFill>
              <a:latin typeface="Red Hat Text"/>
              <a:ea typeface="Red Hat Text"/>
              <a:cs typeface="Red Hat Text"/>
              <a:sym typeface="Red Hat Text"/>
            </a:endParaRPr>
          </a:p>
          <a:p>
            <a:pPr indent="0" lvl="0" marL="0" rtl="0" algn="ctr">
              <a:lnSpc>
                <a:spcPct val="115000"/>
              </a:lnSpc>
              <a:spcBef>
                <a:spcPts val="1200"/>
              </a:spcBef>
              <a:spcAft>
                <a:spcPts val="0"/>
              </a:spcAft>
              <a:buClr>
                <a:srgbClr val="000000"/>
              </a:buClr>
              <a:buSzPts val="1100"/>
              <a:buFont typeface="Arial"/>
              <a:buNone/>
            </a:pPr>
            <a:r>
              <a:rPr lang="en" sz="1200">
                <a:solidFill>
                  <a:srgbClr val="FFFFFF"/>
                </a:solidFill>
                <a:latin typeface="Red Hat Text"/>
                <a:ea typeface="Red Hat Text"/>
                <a:cs typeface="Red Hat Text"/>
                <a:sym typeface="Red Hat Text"/>
              </a:rPr>
              <a:t># of donations: </a:t>
            </a:r>
            <a:r>
              <a:rPr lang="en" sz="1200">
                <a:solidFill>
                  <a:srgbClr val="FFFFFF"/>
                </a:solidFill>
                <a:latin typeface="Red Hat Text"/>
                <a:ea typeface="Red Hat Text"/>
                <a:cs typeface="Red Hat Text"/>
                <a:sym typeface="Red Hat Text"/>
              </a:rPr>
              <a:t>14,327</a:t>
            </a:r>
            <a:endParaRPr sz="1200">
              <a:solidFill>
                <a:srgbClr val="FFFFFF"/>
              </a:solidFill>
              <a:latin typeface="Red Hat Text"/>
              <a:ea typeface="Red Hat Text"/>
              <a:cs typeface="Red Hat Text"/>
              <a:sym typeface="Red Hat Text"/>
            </a:endParaRPr>
          </a:p>
          <a:p>
            <a:pPr indent="0" lvl="0" marL="0" rtl="0" algn="ctr">
              <a:lnSpc>
                <a:spcPct val="115000"/>
              </a:lnSpc>
              <a:spcBef>
                <a:spcPts val="1200"/>
              </a:spcBef>
              <a:spcAft>
                <a:spcPts val="0"/>
              </a:spcAft>
              <a:buClr>
                <a:srgbClr val="000000"/>
              </a:buClr>
              <a:buSzPts val="1100"/>
              <a:buFont typeface="Arial"/>
              <a:buNone/>
            </a:pPr>
            <a:r>
              <a:rPr lang="en" sz="1200">
                <a:solidFill>
                  <a:srgbClr val="FFFFFF"/>
                </a:solidFill>
                <a:latin typeface="Red Hat Text"/>
                <a:ea typeface="Red Hat Text"/>
                <a:cs typeface="Red Hat Text"/>
                <a:sym typeface="Red Hat Text"/>
              </a:rPr>
              <a:t># of unique donors: 6,138</a:t>
            </a:r>
            <a:endParaRPr sz="1200">
              <a:solidFill>
                <a:srgbClr val="FFFFFF"/>
              </a:solidFill>
              <a:latin typeface="Red Hat Text"/>
              <a:ea typeface="Red Hat Text"/>
              <a:cs typeface="Red Hat Text"/>
              <a:sym typeface="Red Hat Text"/>
            </a:endParaRPr>
          </a:p>
          <a:p>
            <a:pPr indent="0" lvl="0" marL="0" rtl="0" algn="ctr">
              <a:lnSpc>
                <a:spcPct val="115000"/>
              </a:lnSpc>
              <a:spcBef>
                <a:spcPts val="1200"/>
              </a:spcBef>
              <a:spcAft>
                <a:spcPts val="1200"/>
              </a:spcAft>
              <a:buClr>
                <a:srgbClr val="000000"/>
              </a:buClr>
              <a:buSzPts val="1100"/>
              <a:buFont typeface="Arial"/>
              <a:buNone/>
            </a:pPr>
            <a:r>
              <a:t/>
            </a:r>
            <a:endParaRPr sz="1200">
              <a:solidFill>
                <a:srgbClr val="FFFFFF"/>
              </a:solidFill>
              <a:latin typeface="Red Hat Text"/>
              <a:ea typeface="Red Hat Text"/>
              <a:cs typeface="Red Hat Text"/>
              <a:sym typeface="Red Hat Tex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5"/>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253" name="Google Shape;253;p35"/>
          <p:cNvSpPr txBox="1"/>
          <p:nvPr>
            <p:ph type="title"/>
          </p:nvPr>
        </p:nvSpPr>
        <p:spPr>
          <a:xfrm>
            <a:off x="451350" y="489225"/>
            <a:ext cx="82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100">
                <a:solidFill>
                  <a:schemeClr val="lt1"/>
                </a:solidFill>
                <a:latin typeface="Red Hat Display"/>
                <a:ea typeface="Red Hat Display"/>
                <a:cs typeface="Red Hat Display"/>
                <a:sym typeface="Red Hat Display"/>
              </a:rPr>
              <a:t>W</a:t>
            </a:r>
            <a:r>
              <a:rPr b="1" lang="en" sz="3100">
                <a:solidFill>
                  <a:schemeClr val="lt1"/>
                </a:solidFill>
                <a:latin typeface="Red Hat Display"/>
                <a:ea typeface="Red Hat Display"/>
                <a:cs typeface="Red Hat Display"/>
                <a:sym typeface="Red Hat Display"/>
              </a:rPr>
              <a:t>e are making global impact</a:t>
            </a:r>
            <a:endParaRPr b="1" sz="3100">
              <a:solidFill>
                <a:schemeClr val="lt1"/>
              </a:solidFill>
              <a:latin typeface="Red Hat Display"/>
              <a:ea typeface="Red Hat Display"/>
              <a:cs typeface="Red Hat Display"/>
              <a:sym typeface="Red Hat Display"/>
            </a:endParaRPr>
          </a:p>
        </p:txBody>
      </p:sp>
      <p:pic>
        <p:nvPicPr>
          <p:cNvPr id="254" name="Google Shape;254;p35"/>
          <p:cNvPicPr preferRelativeResize="0"/>
          <p:nvPr/>
        </p:nvPicPr>
        <p:blipFill rotWithShape="1">
          <a:blip r:embed="rId4">
            <a:alphaModFix/>
          </a:blip>
          <a:srcRect b="0" l="0" r="26356" t="0"/>
          <a:stretch/>
        </p:blipFill>
        <p:spPr>
          <a:xfrm>
            <a:off x="7932025" y="782375"/>
            <a:ext cx="1211976" cy="1624900"/>
          </a:xfrm>
          <a:prstGeom prst="rect">
            <a:avLst/>
          </a:prstGeom>
          <a:noFill/>
          <a:ln>
            <a:noFill/>
          </a:ln>
        </p:spPr>
      </p:pic>
      <p:pic>
        <p:nvPicPr>
          <p:cNvPr id="255" name="Google Shape;255;p35"/>
          <p:cNvPicPr preferRelativeResize="0"/>
          <p:nvPr/>
        </p:nvPicPr>
        <p:blipFill rotWithShape="1">
          <a:blip r:embed="rId5">
            <a:alphaModFix/>
          </a:blip>
          <a:srcRect b="-23152" l="40049" r="-23140" t="0"/>
          <a:stretch/>
        </p:blipFill>
        <p:spPr>
          <a:xfrm>
            <a:off x="3973" y="2699650"/>
            <a:ext cx="1408274" cy="2001000"/>
          </a:xfrm>
          <a:prstGeom prst="rect">
            <a:avLst/>
          </a:prstGeom>
          <a:noFill/>
          <a:ln>
            <a:noFill/>
          </a:ln>
        </p:spPr>
      </p:pic>
      <p:pic>
        <p:nvPicPr>
          <p:cNvPr id="256" name="Google Shape;256;p35"/>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pic>
        <p:nvPicPr>
          <p:cNvPr id="257" name="Google Shape;257;p35"/>
          <p:cNvPicPr preferRelativeResize="0"/>
          <p:nvPr/>
        </p:nvPicPr>
        <p:blipFill rotWithShape="1">
          <a:blip r:embed="rId7">
            <a:alphaModFix/>
          </a:blip>
          <a:srcRect b="0" l="436" r="416" t="0"/>
          <a:stretch/>
        </p:blipFill>
        <p:spPr>
          <a:xfrm>
            <a:off x="6119825" y="1479650"/>
            <a:ext cx="2514600" cy="2846700"/>
          </a:xfrm>
          <a:prstGeom prst="roundRect">
            <a:avLst>
              <a:gd fmla="val 16667" name="adj"/>
            </a:avLst>
          </a:prstGeom>
          <a:noFill/>
          <a:ln>
            <a:noFill/>
          </a:ln>
        </p:spPr>
      </p:pic>
      <p:pic>
        <p:nvPicPr>
          <p:cNvPr id="258" name="Google Shape;258;p35"/>
          <p:cNvPicPr preferRelativeResize="0"/>
          <p:nvPr/>
        </p:nvPicPr>
        <p:blipFill rotWithShape="1">
          <a:blip r:embed="rId8">
            <a:alphaModFix/>
          </a:blip>
          <a:srcRect b="0" l="719" r="680" t="0"/>
          <a:stretch/>
        </p:blipFill>
        <p:spPr>
          <a:xfrm>
            <a:off x="514350" y="1479650"/>
            <a:ext cx="2658600" cy="2846700"/>
          </a:xfrm>
          <a:prstGeom prst="roundRect">
            <a:avLst>
              <a:gd fmla="val 16667" name="adj"/>
            </a:avLst>
          </a:prstGeom>
          <a:noFill/>
          <a:ln>
            <a:noFill/>
          </a:ln>
        </p:spPr>
      </p:pic>
      <p:pic>
        <p:nvPicPr>
          <p:cNvPr id="259" name="Google Shape;259;p35"/>
          <p:cNvPicPr preferRelativeResize="0"/>
          <p:nvPr/>
        </p:nvPicPr>
        <p:blipFill rotWithShape="1">
          <a:blip r:embed="rId9">
            <a:alphaModFix/>
          </a:blip>
          <a:srcRect b="0" l="317" r="545" t="0"/>
          <a:stretch/>
        </p:blipFill>
        <p:spPr>
          <a:xfrm>
            <a:off x="3304150" y="1479650"/>
            <a:ext cx="2673000" cy="2846700"/>
          </a:xfrm>
          <a:prstGeom prst="roundRect">
            <a:avLst>
              <a:gd fmla="val 16667" name="adj"/>
            </a:avLst>
          </a:prstGeom>
          <a:noFill/>
          <a:ln>
            <a:noFill/>
          </a:ln>
        </p:spPr>
      </p:pic>
      <p:sp>
        <p:nvSpPr>
          <p:cNvPr id="260" name="Google Shape;260;p35"/>
          <p:cNvSpPr txBox="1"/>
          <p:nvPr/>
        </p:nvSpPr>
        <p:spPr>
          <a:xfrm>
            <a:off x="4222850" y="4441500"/>
            <a:ext cx="4225200" cy="702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lang="en" sz="1200">
                <a:solidFill>
                  <a:schemeClr val="lt1"/>
                </a:solidFill>
                <a:latin typeface="Red Hat Display ExtraBold"/>
                <a:ea typeface="Red Hat Display ExtraBold"/>
                <a:cs typeface="Red Hat Display ExtraBold"/>
                <a:sym typeface="Red Hat Display ExtraBold"/>
              </a:rPr>
              <a:t>Saving lives: 250K+ USD aid support to reputable non-profits in Ukraine, Turkey &amp; Iran </a:t>
            </a:r>
            <a:endParaRPr sz="1200">
              <a:solidFill>
                <a:schemeClr val="lt1"/>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266" name="Google Shape;266;p36"/>
          <p:cNvPicPr preferRelativeResize="0"/>
          <p:nvPr/>
        </p:nvPicPr>
        <p:blipFill>
          <a:blip r:embed="rId4">
            <a:alphaModFix/>
          </a:blip>
          <a:stretch>
            <a:fillRect/>
          </a:stretch>
        </p:blipFill>
        <p:spPr>
          <a:xfrm>
            <a:off x="0" y="508996"/>
            <a:ext cx="9144003" cy="4634509"/>
          </a:xfrm>
          <a:prstGeom prst="rect">
            <a:avLst/>
          </a:prstGeom>
          <a:noFill/>
          <a:ln>
            <a:noFill/>
          </a:ln>
        </p:spPr>
      </p:pic>
      <p:grpSp>
        <p:nvGrpSpPr>
          <p:cNvPr id="267" name="Google Shape;267;p36"/>
          <p:cNvGrpSpPr/>
          <p:nvPr/>
        </p:nvGrpSpPr>
        <p:grpSpPr>
          <a:xfrm>
            <a:off x="8330688" y="10995400"/>
            <a:ext cx="7722611" cy="1173600"/>
            <a:chOff x="7543488" y="11065850"/>
            <a:chExt cx="7722611" cy="1173600"/>
          </a:xfrm>
        </p:grpSpPr>
        <p:sp>
          <p:nvSpPr>
            <p:cNvPr id="268" name="Google Shape;268;p36"/>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269" name="Google Shape;269;p36"/>
            <p:cNvPicPr preferRelativeResize="0"/>
            <p:nvPr/>
          </p:nvPicPr>
          <p:blipFill>
            <a:blip r:embed="rId5">
              <a:alphaModFix/>
            </a:blip>
            <a:stretch>
              <a:fillRect/>
            </a:stretch>
          </p:blipFill>
          <p:spPr>
            <a:xfrm>
              <a:off x="14410223" y="11142050"/>
              <a:ext cx="855875" cy="855875"/>
            </a:xfrm>
            <a:prstGeom prst="rect">
              <a:avLst/>
            </a:prstGeom>
            <a:noFill/>
            <a:ln>
              <a:noFill/>
            </a:ln>
          </p:spPr>
        </p:pic>
      </p:grpSp>
      <p:sp>
        <p:nvSpPr>
          <p:cNvPr id="270" name="Google Shape;270;p36"/>
          <p:cNvSpPr txBox="1"/>
          <p:nvPr>
            <p:ph idx="4294967295" type="ctrTitle"/>
          </p:nvPr>
        </p:nvSpPr>
        <p:spPr>
          <a:xfrm>
            <a:off x="1075875" y="1228313"/>
            <a:ext cx="6527700" cy="2334900"/>
          </a:xfrm>
          <a:prstGeom prst="rect">
            <a:avLst/>
          </a:prstGeom>
        </p:spPr>
        <p:txBody>
          <a:bodyPr anchorCtr="0" anchor="t" bIns="91425" lIns="91425" spcFirstLastPara="1" rIns="91425" wrap="square" tIns="91425">
            <a:noAutofit/>
          </a:bodyPr>
          <a:lstStyle/>
          <a:p>
            <a:pPr indent="-419100" lvl="0" marL="457200" rtl="0" algn="ctr">
              <a:lnSpc>
                <a:spcPct val="90000"/>
              </a:lnSpc>
              <a:spcBef>
                <a:spcPts val="0"/>
              </a:spcBef>
              <a:spcAft>
                <a:spcPts val="0"/>
              </a:spcAft>
              <a:buSzPts val="3000"/>
              <a:buFont typeface="Red Hat Display ExtraBold"/>
              <a:buChar char="●"/>
            </a:pPr>
            <a:r>
              <a:rPr lang="en" sz="3000">
                <a:latin typeface="Red Hat Display ExtraBold"/>
                <a:ea typeface="Red Hat Display ExtraBold"/>
                <a:cs typeface="Red Hat Display ExtraBold"/>
                <a:sym typeface="Red Hat Display ExtraBold"/>
              </a:rPr>
              <a:t>Loom demo</a:t>
            </a:r>
            <a:endParaRPr sz="3000">
              <a:latin typeface="Red Hat Display ExtraBold"/>
              <a:ea typeface="Red Hat Display ExtraBold"/>
              <a:cs typeface="Red Hat Display ExtraBold"/>
              <a:sym typeface="Red Hat Display ExtraBold"/>
            </a:endParaRPr>
          </a:p>
          <a:p>
            <a:pPr indent="0" lvl="0" marL="457200" rtl="0" algn="ctr">
              <a:lnSpc>
                <a:spcPct val="90000"/>
              </a:lnSpc>
              <a:spcBef>
                <a:spcPts val="0"/>
              </a:spcBef>
              <a:spcAft>
                <a:spcPts val="0"/>
              </a:spcAft>
              <a:buNone/>
            </a:pPr>
            <a:r>
              <a:t/>
            </a:r>
            <a:endParaRPr sz="3000">
              <a:latin typeface="Red Hat Display ExtraBold"/>
              <a:ea typeface="Red Hat Display ExtraBold"/>
              <a:cs typeface="Red Hat Display ExtraBold"/>
              <a:sym typeface="Red Hat Display ExtraBold"/>
            </a:endParaRPr>
          </a:p>
          <a:p>
            <a:pPr indent="0" lvl="0" marL="457200" rtl="0" algn="ctr">
              <a:lnSpc>
                <a:spcPct val="90000"/>
              </a:lnSpc>
              <a:spcBef>
                <a:spcPts val="0"/>
              </a:spcBef>
              <a:spcAft>
                <a:spcPts val="0"/>
              </a:spcAft>
              <a:buNone/>
            </a:pPr>
            <a:r>
              <a:t/>
            </a:r>
            <a:endParaRPr sz="3000">
              <a:latin typeface="Red Hat Display ExtraBold"/>
              <a:ea typeface="Red Hat Display ExtraBold"/>
              <a:cs typeface="Red Hat Display ExtraBold"/>
              <a:sym typeface="Red Hat Display ExtraBold"/>
            </a:endParaRPr>
          </a:p>
          <a:p>
            <a:pPr indent="0" lvl="0" marL="457200" rtl="0" algn="ctr">
              <a:lnSpc>
                <a:spcPct val="90000"/>
              </a:lnSpc>
              <a:spcBef>
                <a:spcPts val="0"/>
              </a:spcBef>
              <a:spcAft>
                <a:spcPts val="0"/>
              </a:spcAft>
              <a:buNone/>
            </a:pPr>
            <a:r>
              <a:t/>
            </a:r>
            <a:endParaRPr sz="3000">
              <a:latin typeface="Red Hat Display ExtraBold"/>
              <a:ea typeface="Red Hat Display ExtraBold"/>
              <a:cs typeface="Red Hat Display ExtraBold"/>
              <a:sym typeface="Red Hat Display ExtraBold"/>
            </a:endParaRPr>
          </a:p>
          <a:p>
            <a:pPr indent="0" lvl="0" marL="457200" rtl="0" algn="ctr">
              <a:lnSpc>
                <a:spcPct val="90000"/>
              </a:lnSpc>
              <a:spcBef>
                <a:spcPts val="0"/>
              </a:spcBef>
              <a:spcAft>
                <a:spcPts val="0"/>
              </a:spcAft>
              <a:buNone/>
            </a:pPr>
            <a:r>
              <a:t/>
            </a:r>
            <a:endParaRPr sz="3000">
              <a:latin typeface="Red Hat Display ExtraBold"/>
              <a:ea typeface="Red Hat Display ExtraBold"/>
              <a:cs typeface="Red Hat Display ExtraBold"/>
              <a:sym typeface="Red Hat Display ExtraBold"/>
            </a:endParaRPr>
          </a:p>
        </p:txBody>
      </p:sp>
      <p:sp>
        <p:nvSpPr>
          <p:cNvPr id="271" name="Google Shape;271;p36"/>
          <p:cNvSpPr txBox="1"/>
          <p:nvPr>
            <p:ph idx="4294967295" type="ctrTitle"/>
          </p:nvPr>
        </p:nvSpPr>
        <p:spPr>
          <a:xfrm>
            <a:off x="0" y="262100"/>
            <a:ext cx="9144000" cy="795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Product.</a:t>
            </a:r>
            <a:endParaRPr sz="3000">
              <a:solidFill>
                <a:srgbClr val="FED670"/>
              </a:solidFill>
              <a:latin typeface="Red Hat Display ExtraBold"/>
              <a:ea typeface="Red Hat Display ExtraBold"/>
              <a:cs typeface="Red Hat Display ExtraBold"/>
              <a:sym typeface="Red Hat Display ExtraBold"/>
            </a:endParaRPr>
          </a:p>
        </p:txBody>
      </p:sp>
      <p:pic>
        <p:nvPicPr>
          <p:cNvPr id="272" name="Google Shape;272;p36"/>
          <p:cNvPicPr preferRelativeResize="0"/>
          <p:nvPr/>
        </p:nvPicPr>
        <p:blipFill rotWithShape="1">
          <a:blip r:embed="rId6">
            <a:alphaModFix/>
          </a:blip>
          <a:srcRect b="0" l="0" r="27325" t="0"/>
          <a:stretch/>
        </p:blipFill>
        <p:spPr>
          <a:xfrm>
            <a:off x="7320750" y="3257775"/>
            <a:ext cx="1823251" cy="1696049"/>
          </a:xfrm>
          <a:prstGeom prst="rect">
            <a:avLst/>
          </a:prstGeom>
          <a:noFill/>
          <a:ln>
            <a:noFill/>
          </a:ln>
        </p:spPr>
      </p:pic>
      <p:pic>
        <p:nvPicPr>
          <p:cNvPr id="273" name="Google Shape;273;p36"/>
          <p:cNvPicPr preferRelativeResize="0"/>
          <p:nvPr/>
        </p:nvPicPr>
        <p:blipFill rotWithShape="1">
          <a:blip r:embed="rId7">
            <a:alphaModFix/>
          </a:blip>
          <a:srcRect b="0" l="28176" r="0" t="0"/>
          <a:stretch/>
        </p:blipFill>
        <p:spPr>
          <a:xfrm>
            <a:off x="-1750" y="262100"/>
            <a:ext cx="1823250" cy="1421550"/>
          </a:xfrm>
          <a:prstGeom prst="rect">
            <a:avLst/>
          </a:prstGeom>
          <a:noFill/>
          <a:ln>
            <a:noFill/>
          </a:ln>
        </p:spPr>
      </p:pic>
      <p:pic>
        <p:nvPicPr>
          <p:cNvPr id="274" name="Google Shape;274;p36"/>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pSp>
        <p:nvGrpSpPr>
          <p:cNvPr id="279" name="Google Shape;279;p37"/>
          <p:cNvGrpSpPr/>
          <p:nvPr/>
        </p:nvGrpSpPr>
        <p:grpSpPr>
          <a:xfrm>
            <a:off x="8330688" y="10995400"/>
            <a:ext cx="7722611" cy="1173600"/>
            <a:chOff x="7543488" y="11065850"/>
            <a:chExt cx="7722611" cy="1173600"/>
          </a:xfrm>
        </p:grpSpPr>
        <p:sp>
          <p:nvSpPr>
            <p:cNvPr id="280" name="Google Shape;280;p37"/>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281" name="Google Shape;281;p37"/>
            <p:cNvPicPr preferRelativeResize="0"/>
            <p:nvPr/>
          </p:nvPicPr>
          <p:blipFill>
            <a:blip r:embed="rId3">
              <a:alphaModFix/>
            </a:blip>
            <a:stretch>
              <a:fillRect/>
            </a:stretch>
          </p:blipFill>
          <p:spPr>
            <a:xfrm>
              <a:off x="14410223" y="11142050"/>
              <a:ext cx="855875" cy="855875"/>
            </a:xfrm>
            <a:prstGeom prst="rect">
              <a:avLst/>
            </a:prstGeom>
            <a:noFill/>
            <a:ln>
              <a:noFill/>
            </a:ln>
          </p:spPr>
        </p:pic>
      </p:grpSp>
      <p:pic>
        <p:nvPicPr>
          <p:cNvPr id="282" name="Google Shape;282;p37"/>
          <p:cNvPicPr preferRelativeResize="0"/>
          <p:nvPr/>
        </p:nvPicPr>
        <p:blipFill>
          <a:blip r:embed="rId4">
            <a:alphaModFix/>
          </a:blip>
          <a:stretch>
            <a:fillRect/>
          </a:stretch>
        </p:blipFill>
        <p:spPr>
          <a:xfrm>
            <a:off x="0" y="0"/>
            <a:ext cx="9144014" cy="5143500"/>
          </a:xfrm>
          <a:prstGeom prst="rect">
            <a:avLst/>
          </a:prstGeom>
          <a:noFill/>
          <a:ln>
            <a:noFill/>
          </a:ln>
        </p:spPr>
      </p:pic>
      <p:pic>
        <p:nvPicPr>
          <p:cNvPr id="283" name="Google Shape;283;p37"/>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cxnSp>
        <p:nvCxnSpPr>
          <p:cNvPr id="284" name="Google Shape;284;p37"/>
          <p:cNvCxnSpPr/>
          <p:nvPr/>
        </p:nvCxnSpPr>
        <p:spPr>
          <a:xfrm rot="10800000">
            <a:off x="1348050" y="3530775"/>
            <a:ext cx="0" cy="842400"/>
          </a:xfrm>
          <a:prstGeom prst="straightConnector1">
            <a:avLst/>
          </a:prstGeom>
          <a:noFill/>
          <a:ln cap="flat" cmpd="sng" w="28575">
            <a:solidFill>
              <a:srgbClr val="3DEBCB"/>
            </a:solidFill>
            <a:prstDash val="dash"/>
            <a:round/>
            <a:headEnd len="med" w="med" type="none"/>
            <a:tailEnd len="med" w="med" type="none"/>
          </a:ln>
        </p:spPr>
      </p:cxnSp>
      <p:pic>
        <p:nvPicPr>
          <p:cNvPr id="285" name="Google Shape;285;p37"/>
          <p:cNvPicPr preferRelativeResize="0"/>
          <p:nvPr/>
        </p:nvPicPr>
        <p:blipFill>
          <a:blip r:embed="rId6">
            <a:alphaModFix/>
          </a:blip>
          <a:stretch>
            <a:fillRect/>
          </a:stretch>
        </p:blipFill>
        <p:spPr>
          <a:xfrm>
            <a:off x="1103675" y="4212726"/>
            <a:ext cx="554925" cy="549800"/>
          </a:xfrm>
          <a:prstGeom prst="rect">
            <a:avLst/>
          </a:prstGeom>
          <a:noFill/>
          <a:ln>
            <a:noFill/>
          </a:ln>
        </p:spPr>
      </p:pic>
      <p:sp>
        <p:nvSpPr>
          <p:cNvPr id="286" name="Google Shape;286;p37"/>
          <p:cNvSpPr txBox="1"/>
          <p:nvPr/>
        </p:nvSpPr>
        <p:spPr>
          <a:xfrm>
            <a:off x="43475" y="2924825"/>
            <a:ext cx="231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Our DApp</a:t>
            </a:r>
            <a:r>
              <a:rPr b="1" lang="en" sz="1500">
                <a:solidFill>
                  <a:srgbClr val="FED670"/>
                </a:solidFill>
                <a:latin typeface="Red Hat Display"/>
                <a:ea typeface="Red Hat Display"/>
                <a:cs typeface="Red Hat Display"/>
                <a:sym typeface="Red Hat Display"/>
              </a:rPr>
              <a:t>,</a:t>
            </a:r>
            <a:r>
              <a:rPr b="1" lang="en" sz="1500">
                <a:solidFill>
                  <a:schemeClr val="dk1"/>
                </a:solidFill>
                <a:latin typeface="Red Hat Display"/>
                <a:ea typeface="Red Hat Display"/>
                <a:cs typeface="Red Hat Display"/>
                <a:sym typeface="Red Hat Display"/>
              </a:rPr>
              <a:t> </a:t>
            </a:r>
            <a:r>
              <a:rPr b="1" lang="en" sz="1500">
                <a:solidFill>
                  <a:schemeClr val="dk1"/>
                </a:solidFill>
                <a:latin typeface="Red Hat Display"/>
                <a:ea typeface="Red Hat Display"/>
                <a:cs typeface="Red Hat Display"/>
                <a:sym typeface="Red Hat Display"/>
              </a:rPr>
              <a:t>unstoppable</a:t>
            </a:r>
            <a:r>
              <a:rPr b="1" lang="en" sz="1500">
                <a:solidFill>
                  <a:schemeClr val="dk1"/>
                </a:solidFill>
                <a:latin typeface="Red Hat Display"/>
                <a:ea typeface="Red Hat Display"/>
                <a:cs typeface="Red Hat Display"/>
                <a:sym typeface="Red Hat Display"/>
              </a:rPr>
              <a:t> Donation Application</a:t>
            </a:r>
            <a:endParaRPr b="1" sz="1500">
              <a:solidFill>
                <a:schemeClr val="dk1"/>
              </a:solidFill>
              <a:latin typeface="Red Hat Display"/>
              <a:ea typeface="Red Hat Display"/>
              <a:cs typeface="Red Hat Display"/>
              <a:sym typeface="Red Hat Display"/>
            </a:endParaRPr>
          </a:p>
        </p:txBody>
      </p:sp>
      <p:sp>
        <p:nvSpPr>
          <p:cNvPr id="287" name="Google Shape;287;p37"/>
          <p:cNvSpPr txBox="1"/>
          <p:nvPr/>
        </p:nvSpPr>
        <p:spPr>
          <a:xfrm>
            <a:off x="522500" y="2173500"/>
            <a:ext cx="208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GIVbacks</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500">
                <a:solidFill>
                  <a:schemeClr val="dk1"/>
                </a:solidFill>
                <a:latin typeface="Red Hat Display"/>
                <a:ea typeface="Red Hat Display"/>
                <a:cs typeface="Red Hat Display"/>
                <a:sym typeface="Red Hat Display"/>
              </a:rPr>
              <a:t>Donor rewards</a:t>
            </a:r>
            <a:endParaRPr b="1" sz="1500">
              <a:solidFill>
                <a:schemeClr val="dk1"/>
              </a:solidFill>
              <a:latin typeface="Red Hat Display"/>
              <a:ea typeface="Red Hat Display"/>
              <a:cs typeface="Red Hat Display"/>
              <a:sym typeface="Red Hat Display"/>
            </a:endParaRPr>
          </a:p>
        </p:txBody>
      </p:sp>
      <p:sp>
        <p:nvSpPr>
          <p:cNvPr id="288" name="Google Shape;288;p37"/>
          <p:cNvSpPr txBox="1"/>
          <p:nvPr/>
        </p:nvSpPr>
        <p:spPr>
          <a:xfrm>
            <a:off x="2249625" y="1375257"/>
            <a:ext cx="333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GIVpower</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500">
                <a:solidFill>
                  <a:schemeClr val="dk1"/>
                </a:solidFill>
                <a:latin typeface="Red Hat Display"/>
                <a:ea typeface="Red Hat Display"/>
                <a:cs typeface="Red Hat Display"/>
                <a:sym typeface="Red Hat Display"/>
              </a:rPr>
              <a:t>Support projects &amp; earn</a:t>
            </a:r>
            <a:endParaRPr b="1" sz="1500">
              <a:solidFill>
                <a:schemeClr val="dk1"/>
              </a:solidFill>
              <a:latin typeface="Red Hat Display"/>
              <a:ea typeface="Red Hat Display"/>
              <a:cs typeface="Red Hat Display"/>
              <a:sym typeface="Red Hat Display"/>
            </a:endParaRPr>
          </a:p>
        </p:txBody>
      </p:sp>
      <p:cxnSp>
        <p:nvCxnSpPr>
          <p:cNvPr id="289" name="Google Shape;289;p37"/>
          <p:cNvCxnSpPr/>
          <p:nvPr/>
        </p:nvCxnSpPr>
        <p:spPr>
          <a:xfrm rot="10800000">
            <a:off x="2602988" y="2416075"/>
            <a:ext cx="0" cy="842400"/>
          </a:xfrm>
          <a:prstGeom prst="straightConnector1">
            <a:avLst/>
          </a:prstGeom>
          <a:noFill/>
          <a:ln cap="flat" cmpd="sng" w="28575">
            <a:solidFill>
              <a:srgbClr val="3DEBCB"/>
            </a:solidFill>
            <a:prstDash val="dash"/>
            <a:round/>
            <a:headEnd len="med" w="med" type="none"/>
            <a:tailEnd len="med" w="med" type="none"/>
          </a:ln>
        </p:spPr>
      </p:cxnSp>
      <p:pic>
        <p:nvPicPr>
          <p:cNvPr id="290" name="Google Shape;290;p37"/>
          <p:cNvPicPr preferRelativeResize="0"/>
          <p:nvPr/>
        </p:nvPicPr>
        <p:blipFill>
          <a:blip r:embed="rId6">
            <a:alphaModFix/>
          </a:blip>
          <a:stretch>
            <a:fillRect/>
          </a:stretch>
        </p:blipFill>
        <p:spPr>
          <a:xfrm>
            <a:off x="2385963" y="3121426"/>
            <a:ext cx="554925" cy="549800"/>
          </a:xfrm>
          <a:prstGeom prst="rect">
            <a:avLst/>
          </a:prstGeom>
          <a:noFill/>
          <a:ln>
            <a:noFill/>
          </a:ln>
        </p:spPr>
      </p:pic>
      <p:sp>
        <p:nvSpPr>
          <p:cNvPr id="291" name="Google Shape;291;p37"/>
          <p:cNvSpPr txBox="1"/>
          <p:nvPr>
            <p:ph idx="4294967295" type="ctrTitle"/>
          </p:nvPr>
        </p:nvSpPr>
        <p:spPr>
          <a:xfrm>
            <a:off x="25175" y="288100"/>
            <a:ext cx="9144000" cy="660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400">
                <a:latin typeface="Red Hat Display ExtraBold"/>
                <a:ea typeface="Red Hat Display ExtraBold"/>
                <a:cs typeface="Red Hat Display ExtraBold"/>
                <a:sym typeface="Red Hat Display ExtraBold"/>
              </a:rPr>
              <a:t>The 3 year Giveth Roadmap</a:t>
            </a:r>
            <a:endParaRPr sz="3400">
              <a:latin typeface="Red Hat Display ExtraBold"/>
              <a:ea typeface="Red Hat Display ExtraBold"/>
              <a:cs typeface="Red Hat Display ExtraBold"/>
              <a:sym typeface="Red Hat Display ExtraBold"/>
            </a:endParaRPr>
          </a:p>
        </p:txBody>
      </p:sp>
      <p:sp>
        <p:nvSpPr>
          <p:cNvPr id="292" name="Google Shape;292;p37"/>
          <p:cNvSpPr txBox="1"/>
          <p:nvPr/>
        </p:nvSpPr>
        <p:spPr>
          <a:xfrm>
            <a:off x="5834650" y="3430100"/>
            <a:ext cx="325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chemeClr val="dk1"/>
              </a:solidFill>
              <a:latin typeface="Red Hat Display"/>
              <a:ea typeface="Red Hat Display"/>
              <a:cs typeface="Red Hat Display"/>
              <a:sym typeface="Red Hat Display"/>
            </a:endParaRPr>
          </a:p>
        </p:txBody>
      </p:sp>
      <p:sp>
        <p:nvSpPr>
          <p:cNvPr id="293" name="Google Shape;293;p37"/>
          <p:cNvSpPr txBox="1"/>
          <p:nvPr/>
        </p:nvSpPr>
        <p:spPr>
          <a:xfrm>
            <a:off x="5416438" y="2979088"/>
            <a:ext cx="1717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GIVfi</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500">
                <a:solidFill>
                  <a:schemeClr val="dk1"/>
                </a:solidFill>
                <a:latin typeface="Red Hat Display"/>
                <a:ea typeface="Red Hat Display"/>
                <a:cs typeface="Red Hat Display"/>
                <a:sym typeface="Red Hat Display"/>
              </a:rPr>
              <a:t>Revenue models  integrated</a:t>
            </a:r>
            <a:endParaRPr b="1" sz="1500">
              <a:solidFill>
                <a:schemeClr val="dk1"/>
              </a:solidFill>
              <a:latin typeface="Red Hat Display"/>
              <a:ea typeface="Red Hat Display"/>
              <a:cs typeface="Red Hat Display"/>
              <a:sym typeface="Red Hat Display"/>
            </a:endParaRPr>
          </a:p>
        </p:txBody>
      </p:sp>
      <p:cxnSp>
        <p:nvCxnSpPr>
          <p:cNvPr id="294" name="Google Shape;294;p37"/>
          <p:cNvCxnSpPr/>
          <p:nvPr/>
        </p:nvCxnSpPr>
        <p:spPr>
          <a:xfrm rot="10800000">
            <a:off x="5741706" y="2371501"/>
            <a:ext cx="0" cy="647400"/>
          </a:xfrm>
          <a:prstGeom prst="straightConnector1">
            <a:avLst/>
          </a:prstGeom>
          <a:noFill/>
          <a:ln cap="flat" cmpd="sng" w="28575">
            <a:solidFill>
              <a:srgbClr val="3DEBCB"/>
            </a:solidFill>
            <a:prstDash val="dash"/>
            <a:round/>
            <a:headEnd len="med" w="med" type="none"/>
            <a:tailEnd len="med" w="med" type="none"/>
          </a:ln>
        </p:spPr>
      </p:cxnSp>
      <p:pic>
        <p:nvPicPr>
          <p:cNvPr id="295" name="Google Shape;295;p37"/>
          <p:cNvPicPr preferRelativeResize="0"/>
          <p:nvPr/>
        </p:nvPicPr>
        <p:blipFill>
          <a:blip r:embed="rId6">
            <a:alphaModFix/>
          </a:blip>
          <a:stretch>
            <a:fillRect/>
          </a:stretch>
        </p:blipFill>
        <p:spPr>
          <a:xfrm>
            <a:off x="4539900" y="2924826"/>
            <a:ext cx="554925" cy="549800"/>
          </a:xfrm>
          <a:prstGeom prst="rect">
            <a:avLst/>
          </a:prstGeom>
          <a:noFill/>
          <a:ln>
            <a:noFill/>
          </a:ln>
        </p:spPr>
      </p:pic>
      <p:pic>
        <p:nvPicPr>
          <p:cNvPr id="296" name="Google Shape;296;p37"/>
          <p:cNvPicPr preferRelativeResize="0"/>
          <p:nvPr/>
        </p:nvPicPr>
        <p:blipFill>
          <a:blip r:embed="rId6">
            <a:alphaModFix/>
          </a:blip>
          <a:stretch>
            <a:fillRect/>
          </a:stretch>
        </p:blipFill>
        <p:spPr>
          <a:xfrm>
            <a:off x="7031750" y="1866276"/>
            <a:ext cx="554925" cy="549800"/>
          </a:xfrm>
          <a:prstGeom prst="rect">
            <a:avLst/>
          </a:prstGeom>
          <a:noFill/>
          <a:ln>
            <a:noFill/>
          </a:ln>
        </p:spPr>
      </p:pic>
      <p:sp>
        <p:nvSpPr>
          <p:cNvPr id="297" name="Google Shape;297;p37"/>
          <p:cNvSpPr txBox="1"/>
          <p:nvPr/>
        </p:nvSpPr>
        <p:spPr>
          <a:xfrm>
            <a:off x="6011100" y="3994264"/>
            <a:ext cx="2596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Gurves</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500">
                <a:solidFill>
                  <a:schemeClr val="dk1"/>
                </a:solidFill>
                <a:latin typeface="Red Hat Display"/>
                <a:ea typeface="Red Hat Display"/>
                <a:cs typeface="Red Hat Display"/>
                <a:sym typeface="Red Hat Display"/>
              </a:rPr>
              <a:t>Projects become Impact DAOs collateralized by GIV</a:t>
            </a:r>
            <a:endParaRPr b="1" sz="1500">
              <a:solidFill>
                <a:schemeClr val="dk1"/>
              </a:solidFill>
              <a:latin typeface="Red Hat Display"/>
              <a:ea typeface="Red Hat Display"/>
              <a:cs typeface="Red Hat Display"/>
              <a:sym typeface="Red Hat Display"/>
            </a:endParaRPr>
          </a:p>
        </p:txBody>
      </p:sp>
      <p:cxnSp>
        <p:nvCxnSpPr>
          <p:cNvPr id="298" name="Google Shape;298;p37"/>
          <p:cNvCxnSpPr/>
          <p:nvPr/>
        </p:nvCxnSpPr>
        <p:spPr>
          <a:xfrm rot="10800000">
            <a:off x="1550600" y="2416075"/>
            <a:ext cx="1052400" cy="0"/>
          </a:xfrm>
          <a:prstGeom prst="straightConnector1">
            <a:avLst/>
          </a:prstGeom>
          <a:noFill/>
          <a:ln cap="flat" cmpd="sng" w="28575">
            <a:solidFill>
              <a:srgbClr val="3DEBCB"/>
            </a:solidFill>
            <a:prstDash val="dash"/>
            <a:round/>
            <a:headEnd len="med" w="med" type="none"/>
            <a:tailEnd len="med" w="med" type="none"/>
          </a:ln>
        </p:spPr>
      </p:cxnSp>
      <p:cxnSp>
        <p:nvCxnSpPr>
          <p:cNvPr id="299" name="Google Shape;299;p37"/>
          <p:cNvCxnSpPr>
            <a:stCxn id="295" idx="0"/>
          </p:cNvCxnSpPr>
          <p:nvPr/>
        </p:nvCxnSpPr>
        <p:spPr>
          <a:xfrm rot="10800000">
            <a:off x="4817363" y="1559826"/>
            <a:ext cx="0" cy="1365000"/>
          </a:xfrm>
          <a:prstGeom prst="straightConnector1">
            <a:avLst/>
          </a:prstGeom>
          <a:noFill/>
          <a:ln cap="flat" cmpd="sng" w="28575">
            <a:solidFill>
              <a:srgbClr val="3DEBCB"/>
            </a:solidFill>
            <a:prstDash val="dash"/>
            <a:round/>
            <a:headEnd len="med" w="med" type="none"/>
            <a:tailEnd len="med" w="med" type="none"/>
          </a:ln>
        </p:spPr>
      </p:cxnSp>
      <p:cxnSp>
        <p:nvCxnSpPr>
          <p:cNvPr id="300" name="Google Shape;300;p37"/>
          <p:cNvCxnSpPr/>
          <p:nvPr/>
        </p:nvCxnSpPr>
        <p:spPr>
          <a:xfrm rot="10800000">
            <a:off x="3374525" y="1617727"/>
            <a:ext cx="1449900" cy="0"/>
          </a:xfrm>
          <a:prstGeom prst="straightConnector1">
            <a:avLst/>
          </a:prstGeom>
          <a:noFill/>
          <a:ln cap="flat" cmpd="sng" w="28575">
            <a:solidFill>
              <a:srgbClr val="3DEBCB"/>
            </a:solidFill>
            <a:prstDash val="dash"/>
            <a:round/>
            <a:headEnd len="med" w="med" type="none"/>
            <a:tailEnd len="med" w="med" type="none"/>
          </a:ln>
        </p:spPr>
      </p:cxnSp>
      <p:pic>
        <p:nvPicPr>
          <p:cNvPr id="301" name="Google Shape;301;p37"/>
          <p:cNvPicPr preferRelativeResize="0"/>
          <p:nvPr/>
        </p:nvPicPr>
        <p:blipFill>
          <a:blip r:embed="rId6">
            <a:alphaModFix/>
          </a:blip>
          <a:stretch>
            <a:fillRect/>
          </a:stretch>
        </p:blipFill>
        <p:spPr>
          <a:xfrm>
            <a:off x="5485725" y="2064926"/>
            <a:ext cx="554925" cy="549800"/>
          </a:xfrm>
          <a:prstGeom prst="rect">
            <a:avLst/>
          </a:prstGeom>
          <a:noFill/>
          <a:ln>
            <a:noFill/>
          </a:ln>
        </p:spPr>
      </p:pic>
      <p:cxnSp>
        <p:nvCxnSpPr>
          <p:cNvPr id="302" name="Google Shape;302;p37"/>
          <p:cNvCxnSpPr/>
          <p:nvPr/>
        </p:nvCxnSpPr>
        <p:spPr>
          <a:xfrm rot="10800000">
            <a:off x="7274650" y="2340850"/>
            <a:ext cx="8700" cy="1908300"/>
          </a:xfrm>
          <a:prstGeom prst="straightConnector1">
            <a:avLst/>
          </a:prstGeom>
          <a:noFill/>
          <a:ln cap="flat" cmpd="sng" w="28575">
            <a:solidFill>
              <a:srgbClr val="3DEBCB"/>
            </a:solidFill>
            <a:prstDash val="dash"/>
            <a:round/>
            <a:headEnd len="med" w="med" type="none"/>
            <a:tailEnd len="med" w="med" type="none"/>
          </a:ln>
        </p:spPr>
      </p:cxnSp>
      <p:cxnSp>
        <p:nvCxnSpPr>
          <p:cNvPr id="303" name="Google Shape;303;p37"/>
          <p:cNvCxnSpPr/>
          <p:nvPr/>
        </p:nvCxnSpPr>
        <p:spPr>
          <a:xfrm rot="10800000">
            <a:off x="6833075" y="4249150"/>
            <a:ext cx="383100" cy="0"/>
          </a:xfrm>
          <a:prstGeom prst="straightConnector1">
            <a:avLst/>
          </a:prstGeom>
          <a:noFill/>
          <a:ln cap="flat" cmpd="sng" w="28575">
            <a:solidFill>
              <a:srgbClr val="3DEBCB"/>
            </a:solidFill>
            <a:prstDash val="dash"/>
            <a:round/>
            <a:headEnd len="med" w="med" type="none"/>
            <a:tailEnd len="med" w="med" type="none"/>
          </a:ln>
        </p:spPr>
      </p:cxnSp>
      <p:grpSp>
        <p:nvGrpSpPr>
          <p:cNvPr id="304" name="Google Shape;304;p37"/>
          <p:cNvGrpSpPr/>
          <p:nvPr/>
        </p:nvGrpSpPr>
        <p:grpSpPr>
          <a:xfrm>
            <a:off x="4610450" y="4331425"/>
            <a:ext cx="1381875" cy="431100"/>
            <a:chOff x="8085250" y="-121962"/>
            <a:chExt cx="1381875" cy="431100"/>
          </a:xfrm>
        </p:grpSpPr>
        <p:sp>
          <p:nvSpPr>
            <p:cNvPr id="305" name="Google Shape;305;p37"/>
            <p:cNvSpPr/>
            <p:nvPr/>
          </p:nvSpPr>
          <p:spPr>
            <a:xfrm>
              <a:off x="8085250" y="-89262"/>
              <a:ext cx="1381500" cy="365700"/>
            </a:xfrm>
            <a:prstGeom prst="roundRect">
              <a:avLst>
                <a:gd fmla="val 16667" name="adj"/>
              </a:avLst>
            </a:prstGeom>
            <a:solidFill>
              <a:srgbClr val="FED67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ED670"/>
                </a:highlight>
              </a:endParaRPr>
            </a:p>
          </p:txBody>
        </p:sp>
        <p:sp>
          <p:nvSpPr>
            <p:cNvPr id="306" name="Google Shape;306;p37"/>
            <p:cNvSpPr txBox="1"/>
            <p:nvPr/>
          </p:nvSpPr>
          <p:spPr>
            <a:xfrm>
              <a:off x="8085625" y="-121962"/>
              <a:ext cx="138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370EC3"/>
                  </a:solidFill>
                </a:rPr>
                <a:t>We are here</a:t>
              </a:r>
              <a:endParaRPr b="1" sz="1600">
                <a:solidFill>
                  <a:srgbClr val="370EC3"/>
                </a:solidFill>
              </a:endParaRPr>
            </a:p>
          </p:txBody>
        </p:sp>
      </p:grpSp>
      <p:sp>
        <p:nvSpPr>
          <p:cNvPr id="307" name="Google Shape;307;p37"/>
          <p:cNvSpPr/>
          <p:nvPr/>
        </p:nvSpPr>
        <p:spPr>
          <a:xfrm flipH="1" rot="10800000">
            <a:off x="5174650" y="3271725"/>
            <a:ext cx="253500" cy="1110000"/>
          </a:xfrm>
          <a:prstGeom prst="downArrow">
            <a:avLst>
              <a:gd fmla="val 50000" name="adj1"/>
              <a:gd fmla="val 50000" name="adj2"/>
            </a:avLst>
          </a:prstGeom>
          <a:solidFill>
            <a:srgbClr val="FED670"/>
          </a:solidFill>
          <a:ln cap="flat" cmpd="sng" w="114300">
            <a:solidFill>
              <a:srgbClr val="FED6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313" name="Google Shape;313;p38"/>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314" name="Google Shape;314;p38"/>
          <p:cNvSpPr txBox="1"/>
          <p:nvPr>
            <p:ph type="title"/>
          </p:nvPr>
        </p:nvSpPr>
        <p:spPr>
          <a:xfrm>
            <a:off x="3975" y="185975"/>
            <a:ext cx="91359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520">
                <a:solidFill>
                  <a:srgbClr val="FED670"/>
                </a:solidFill>
                <a:latin typeface="Red Hat Display"/>
                <a:ea typeface="Red Hat Display"/>
                <a:cs typeface="Red Hat Display"/>
                <a:sym typeface="Red Hat Display"/>
              </a:rPr>
              <a:t>Our growth plan - the best is yet to come</a:t>
            </a:r>
            <a:endParaRPr b="1" sz="2520">
              <a:solidFill>
                <a:srgbClr val="FED670"/>
              </a:solidFill>
              <a:latin typeface="Red Hat Display"/>
              <a:ea typeface="Red Hat Display"/>
              <a:cs typeface="Red Hat Display"/>
              <a:sym typeface="Red Hat Display"/>
            </a:endParaRPr>
          </a:p>
        </p:txBody>
      </p:sp>
      <p:sp>
        <p:nvSpPr>
          <p:cNvPr id="315" name="Google Shape;315;p38"/>
          <p:cNvSpPr/>
          <p:nvPr/>
        </p:nvSpPr>
        <p:spPr>
          <a:xfrm>
            <a:off x="372625" y="911975"/>
            <a:ext cx="695100" cy="3960600"/>
          </a:xfrm>
          <a:prstGeom prst="downArrow">
            <a:avLst>
              <a:gd fmla="val 50486" name="adj1"/>
              <a:gd fmla="val 50000" name="adj2"/>
            </a:avLst>
          </a:prstGeom>
          <a:gradFill>
            <a:gsLst>
              <a:gs pos="0">
                <a:srgbClr val="5326EC"/>
              </a:gs>
              <a:gs pos="100000">
                <a:srgbClr val="FED670"/>
              </a:gs>
            </a:gsLst>
            <a:lin ang="5400012" scaled="0"/>
          </a:gra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8"/>
          <p:cNvSpPr/>
          <p:nvPr/>
        </p:nvSpPr>
        <p:spPr>
          <a:xfrm>
            <a:off x="1283750" y="911975"/>
            <a:ext cx="7013400" cy="820200"/>
          </a:xfrm>
          <a:prstGeom prst="roundRect">
            <a:avLst>
              <a:gd fmla="val 2564" name="adj"/>
            </a:avLst>
          </a:prstGeom>
          <a:solidFill>
            <a:srgbClr val="370EC3"/>
          </a:solidFill>
          <a:ln cap="flat" cmpd="sng" w="38100">
            <a:solidFill>
              <a:srgbClr val="FED670"/>
            </a:solidFill>
            <a:prstDash val="solid"/>
            <a:round/>
            <a:headEnd len="sm" w="sm" type="none"/>
            <a:tailEnd len="sm" w="sm" type="none"/>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HODL</a:t>
            </a:r>
            <a:r>
              <a:rPr b="1" lang="en" sz="1210">
                <a:solidFill>
                  <a:srgbClr val="FED670"/>
                </a:solidFill>
                <a:latin typeface="Red Hat Display"/>
                <a:ea typeface="Red Hat Display"/>
                <a:cs typeface="Red Hat Display"/>
                <a:sym typeface="Red Hat Display"/>
              </a:rPr>
              <a:t> Vault</a:t>
            </a:r>
            <a:r>
              <a:rPr b="1" lang="en" sz="1210">
                <a:solidFill>
                  <a:srgbClr val="FED670"/>
                </a:solidFill>
                <a:latin typeface="Red Hat Display"/>
                <a:ea typeface="Red Hat Display"/>
                <a:cs typeface="Red Hat Display"/>
                <a:sym typeface="Red Hat Display"/>
              </a:rPr>
              <a:t> and path to our stable token (oneGIV) </a:t>
            </a:r>
            <a:r>
              <a:rPr lang="en" sz="1110">
                <a:solidFill>
                  <a:schemeClr val="lt1"/>
                </a:solidFill>
                <a:latin typeface="Red Hat Display"/>
                <a:ea typeface="Red Hat Display"/>
                <a:cs typeface="Red Hat Display"/>
                <a:sym typeface="Red Hat Display"/>
              </a:rPr>
              <a:t>To create more liquidity, we have launched oneGIV and the Giveth HODL Vault. This way we can protect the value of </a:t>
            </a:r>
            <a:r>
              <a:rPr lang="en" sz="1110">
                <a:solidFill>
                  <a:schemeClr val="lt1"/>
                </a:solidFill>
                <a:latin typeface="Red Hat Display"/>
                <a:ea typeface="Red Hat Display"/>
                <a:cs typeface="Red Hat Display"/>
                <a:sym typeface="Red Hat Display"/>
              </a:rPr>
              <a:t>GIV</a:t>
            </a:r>
            <a:r>
              <a:rPr lang="en" sz="1110">
                <a:solidFill>
                  <a:schemeClr val="lt1"/>
                </a:solidFill>
                <a:latin typeface="Red Hat Display"/>
                <a:ea typeface="Red Hat Display"/>
                <a:cs typeface="Red Hat Display"/>
                <a:sym typeface="Red Hat Display"/>
              </a:rPr>
              <a:t> for GIVbacks, the GIVgarden &amp; all our future ventures. oneGIV is our own branded stablecoin and will be used throughout the GIVeconomy.</a:t>
            </a:r>
            <a:endParaRPr sz="1210">
              <a:solidFill>
                <a:schemeClr val="lt1"/>
              </a:solidFill>
              <a:latin typeface="Red Hat Display"/>
              <a:ea typeface="Red Hat Display"/>
              <a:cs typeface="Red Hat Display"/>
              <a:sym typeface="Red Hat Display"/>
            </a:endParaRPr>
          </a:p>
        </p:txBody>
      </p:sp>
      <p:sp>
        <p:nvSpPr>
          <p:cNvPr id="317" name="Google Shape;317;p38"/>
          <p:cNvSpPr/>
          <p:nvPr/>
        </p:nvSpPr>
        <p:spPr>
          <a:xfrm>
            <a:off x="1283750" y="1928663"/>
            <a:ext cx="7013400" cy="820200"/>
          </a:xfrm>
          <a:prstGeom prst="roundRect">
            <a:avLst>
              <a:gd fmla="val 2564" name="adj"/>
            </a:avLst>
          </a:prstGeom>
          <a:solidFill>
            <a:srgbClr val="370EC3"/>
          </a:solidFill>
          <a:ln cap="flat" cmpd="sng" w="38100">
            <a:solidFill>
              <a:srgbClr val="FED670"/>
            </a:solidFill>
            <a:prstDash val="solid"/>
            <a:round/>
            <a:headEnd len="sm" w="sm" type="none"/>
            <a:tailEnd len="sm" w="sm" type="none"/>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GIVpower </a:t>
            </a:r>
            <a:r>
              <a:rPr lang="en" sz="1110">
                <a:solidFill>
                  <a:schemeClr val="lt1"/>
                </a:solidFill>
                <a:latin typeface="Red Hat Display"/>
                <a:ea typeface="Red Hat Display"/>
                <a:cs typeface="Red Hat Display"/>
                <a:sym typeface="Red Hat Display"/>
              </a:rPr>
              <a:t>GIV holders can stake and </a:t>
            </a:r>
            <a:r>
              <a:rPr lang="en" sz="1110">
                <a:solidFill>
                  <a:schemeClr val="lt1"/>
                </a:solidFill>
                <a:latin typeface="Red Hat Display"/>
                <a:ea typeface="Red Hat Display"/>
                <a:cs typeface="Red Hat Display"/>
                <a:sym typeface="Red Hat Display"/>
              </a:rPr>
              <a:t>lock</a:t>
            </a:r>
            <a:r>
              <a:rPr lang="en" sz="1110">
                <a:solidFill>
                  <a:schemeClr val="lt1"/>
                </a:solidFill>
                <a:latin typeface="Red Hat Display"/>
                <a:ea typeface="Red Hat Display"/>
                <a:cs typeface="Red Hat Display"/>
                <a:sym typeface="Red Hat Display"/>
              </a:rPr>
              <a:t> their tokens to BOOST </a:t>
            </a:r>
            <a:r>
              <a:rPr lang="en" sz="1110">
                <a:solidFill>
                  <a:schemeClr val="lt1"/>
                </a:solidFill>
                <a:latin typeface="Red Hat Display"/>
                <a:ea typeface="Red Hat Display"/>
                <a:cs typeface="Red Hat Display"/>
                <a:sym typeface="Red Hat Display"/>
              </a:rPr>
              <a:t>projects on our donation  </a:t>
            </a:r>
            <a:r>
              <a:rPr lang="en" sz="1110">
                <a:solidFill>
                  <a:schemeClr val="lt1"/>
                </a:solidFill>
                <a:latin typeface="Red Hat Display"/>
                <a:ea typeface="Red Hat Display"/>
                <a:cs typeface="Red Hat Display"/>
                <a:sym typeface="Red Hat Display"/>
              </a:rPr>
              <a:t>platform. The longer </a:t>
            </a:r>
            <a:r>
              <a:rPr lang="en" sz="1110">
                <a:solidFill>
                  <a:schemeClr val="lt1"/>
                </a:solidFill>
                <a:latin typeface="Red Hat Display"/>
                <a:ea typeface="Red Hat Display"/>
                <a:cs typeface="Red Hat Display"/>
                <a:sym typeface="Red Hat Display"/>
              </a:rPr>
              <a:t>GIV holders </a:t>
            </a:r>
            <a:r>
              <a:rPr lang="en" sz="1110">
                <a:solidFill>
                  <a:schemeClr val="lt1"/>
                </a:solidFill>
                <a:latin typeface="Red Hat Display"/>
                <a:ea typeface="Red Hat Display"/>
                <a:cs typeface="Red Hat Display"/>
                <a:sym typeface="Red Hat Display"/>
              </a:rPr>
              <a:t>lock, the more their favorite projects are BOOSTED and the higher their own staking APR.</a:t>
            </a:r>
            <a:endParaRPr b="1" sz="1210">
              <a:solidFill>
                <a:srgbClr val="FED670"/>
              </a:solidFill>
              <a:latin typeface="Red Hat Display"/>
              <a:ea typeface="Red Hat Display"/>
              <a:cs typeface="Red Hat Display"/>
              <a:sym typeface="Red Hat Display"/>
            </a:endParaRPr>
          </a:p>
        </p:txBody>
      </p:sp>
      <p:sp>
        <p:nvSpPr>
          <p:cNvPr id="318" name="Google Shape;318;p38"/>
          <p:cNvSpPr/>
          <p:nvPr/>
        </p:nvSpPr>
        <p:spPr>
          <a:xfrm>
            <a:off x="1283750" y="2940200"/>
            <a:ext cx="7013400" cy="664500"/>
          </a:xfrm>
          <a:prstGeom prst="roundRect">
            <a:avLst>
              <a:gd fmla="val 2564" name="adj"/>
            </a:avLst>
          </a:prstGeom>
          <a:solidFill>
            <a:srgbClr val="FED670"/>
          </a:solidFill>
          <a:ln cap="flat" cmpd="sng" w="38100">
            <a:solidFill>
              <a:srgbClr val="7861E0"/>
            </a:solidFill>
            <a:prstDash val="solid"/>
            <a:round/>
            <a:headEnd len="sm" w="sm" type="none"/>
            <a:tailEnd len="sm" w="sm" type="none"/>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370EC3"/>
                </a:solidFill>
                <a:latin typeface="Red Hat Display"/>
                <a:ea typeface="Red Hat Display"/>
                <a:cs typeface="Red Hat Display"/>
                <a:sym typeface="Red Hat Display"/>
              </a:rPr>
              <a:t>GIVfi </a:t>
            </a:r>
            <a:r>
              <a:rPr lang="en" sz="1110">
                <a:solidFill>
                  <a:srgbClr val="370EC3"/>
                </a:solidFill>
                <a:latin typeface="Red Hat Display"/>
                <a:ea typeface="Red Hat Display"/>
                <a:cs typeface="Red Hat Display"/>
                <a:sym typeface="Red Hat Display"/>
              </a:rPr>
              <a:t>a revenue model allowing funds on the platform from latent donations, endowments &amp; savings accounts to generate yield through </a:t>
            </a:r>
            <a:r>
              <a:rPr lang="en" sz="1110">
                <a:solidFill>
                  <a:srgbClr val="370EC3"/>
                </a:solidFill>
                <a:latin typeface="Red Hat Display"/>
                <a:ea typeface="Red Hat Display"/>
                <a:cs typeface="Red Hat Display"/>
                <a:sym typeface="Red Hat Display"/>
              </a:rPr>
              <a:t>safe defi strategies. The interest will buy GIV on the open market.</a:t>
            </a:r>
            <a:endParaRPr b="1" sz="1210">
              <a:solidFill>
                <a:srgbClr val="370EC3"/>
              </a:solidFill>
              <a:latin typeface="Red Hat Display"/>
              <a:ea typeface="Red Hat Display"/>
              <a:cs typeface="Red Hat Display"/>
              <a:sym typeface="Red Hat Display"/>
            </a:endParaRPr>
          </a:p>
        </p:txBody>
      </p:sp>
      <p:sp>
        <p:nvSpPr>
          <p:cNvPr id="319" name="Google Shape;319;p38"/>
          <p:cNvSpPr/>
          <p:nvPr/>
        </p:nvSpPr>
        <p:spPr>
          <a:xfrm>
            <a:off x="1283750" y="3796025"/>
            <a:ext cx="7013400" cy="1206300"/>
          </a:xfrm>
          <a:prstGeom prst="roundRect">
            <a:avLst>
              <a:gd fmla="val 2564" name="adj"/>
            </a:avLst>
          </a:prstGeom>
          <a:solidFill>
            <a:srgbClr val="FED670"/>
          </a:solidFill>
          <a:ln cap="flat" cmpd="sng" w="38100">
            <a:solidFill>
              <a:srgbClr val="7861E0"/>
            </a:solidFill>
            <a:prstDash val="solid"/>
            <a:round/>
            <a:headEnd len="sm" w="sm" type="none"/>
            <a:tailEnd len="sm" w="sm" type="none"/>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370EC3"/>
                </a:solidFill>
                <a:latin typeface="Red Hat Display"/>
                <a:ea typeface="Red Hat Display"/>
                <a:cs typeface="Red Hat Display"/>
                <a:sym typeface="Red Hat Display"/>
              </a:rPr>
              <a:t>Gurves: Regen microeconomies powered by GIV </a:t>
            </a:r>
            <a:r>
              <a:rPr lang="en" sz="1110">
                <a:solidFill>
                  <a:srgbClr val="370EC3"/>
                </a:solidFill>
                <a:latin typeface="Red Hat Display"/>
                <a:ea typeface="Red Hat Display"/>
                <a:cs typeface="Red Hat Display"/>
                <a:sym typeface="Red Hat Display"/>
              </a:rPr>
              <a:t>With the GIV staked behind projects via GIVpower, we can enable for-good projects to launch their own microeconomies backed by GIV in a bonding curve. Donors become investors, volunteers become shareholders with a voice, and Giveth.io becomes the place to go for seed round impact investments. </a:t>
            </a:r>
            <a:br>
              <a:rPr lang="en" sz="1110">
                <a:solidFill>
                  <a:srgbClr val="370EC3"/>
                </a:solidFill>
                <a:latin typeface="Red Hat Display"/>
                <a:ea typeface="Red Hat Display"/>
                <a:cs typeface="Red Hat Display"/>
                <a:sym typeface="Red Hat Display"/>
              </a:rPr>
            </a:br>
            <a:r>
              <a:rPr lang="en" sz="1110">
                <a:solidFill>
                  <a:srgbClr val="370EC3"/>
                </a:solidFill>
                <a:latin typeface="Red Hat Display"/>
                <a:ea typeface="Red Hat Display"/>
                <a:cs typeface="Red Hat Display"/>
                <a:sym typeface="Red Hat Display"/>
              </a:rPr>
              <a:t>THE FUTURE OF GIVING IS INVESTING!</a:t>
            </a:r>
            <a:endParaRPr sz="1110">
              <a:solidFill>
                <a:srgbClr val="370EC3"/>
              </a:solidFill>
              <a:latin typeface="Red Hat Display"/>
              <a:ea typeface="Red Hat Display"/>
              <a:cs typeface="Red Hat Display"/>
              <a:sym typeface="Red Hat Display"/>
            </a:endParaRPr>
          </a:p>
        </p:txBody>
      </p:sp>
      <p:pic>
        <p:nvPicPr>
          <p:cNvPr id="320" name="Google Shape;320;p38"/>
          <p:cNvPicPr preferRelativeResize="0"/>
          <p:nvPr/>
        </p:nvPicPr>
        <p:blipFill rotWithShape="1">
          <a:blip r:embed="rId6">
            <a:alphaModFix/>
          </a:blip>
          <a:srcRect b="0" l="0" r="37170" t="0"/>
          <a:stretch/>
        </p:blipFill>
        <p:spPr>
          <a:xfrm>
            <a:off x="7919772" y="1213650"/>
            <a:ext cx="1224225" cy="1868125"/>
          </a:xfrm>
          <a:prstGeom prst="rect">
            <a:avLst/>
          </a:prstGeom>
          <a:noFill/>
          <a:ln>
            <a:noFill/>
          </a:ln>
        </p:spPr>
      </p:pic>
      <p:sp>
        <p:nvSpPr>
          <p:cNvPr id="321" name="Google Shape;321;p38"/>
          <p:cNvSpPr/>
          <p:nvPr/>
        </p:nvSpPr>
        <p:spPr>
          <a:xfrm>
            <a:off x="372625" y="1153500"/>
            <a:ext cx="695100" cy="197100"/>
          </a:xfrm>
          <a:prstGeom prst="roundRect">
            <a:avLst>
              <a:gd fmla="val 16667" name="adj"/>
            </a:avLst>
          </a:prstGeom>
          <a:solidFill>
            <a:srgbClr val="FED670"/>
          </a:solidFill>
          <a:ln cap="flat" cmpd="sng" w="9525">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70EC3"/>
                </a:solidFill>
                <a:latin typeface="Red Hat Text"/>
                <a:ea typeface="Red Hat Text"/>
                <a:cs typeface="Red Hat Text"/>
                <a:sym typeface="Red Hat Text"/>
              </a:rPr>
              <a:t>2022</a:t>
            </a:r>
            <a:endParaRPr b="1" sz="1100">
              <a:solidFill>
                <a:srgbClr val="370EC3"/>
              </a:solidFill>
              <a:latin typeface="Red Hat Text"/>
              <a:ea typeface="Red Hat Text"/>
              <a:cs typeface="Red Hat Text"/>
              <a:sym typeface="Red Hat Text"/>
            </a:endParaRPr>
          </a:p>
        </p:txBody>
      </p:sp>
      <p:sp>
        <p:nvSpPr>
          <p:cNvPr id="322" name="Google Shape;322;p38"/>
          <p:cNvSpPr/>
          <p:nvPr/>
        </p:nvSpPr>
        <p:spPr>
          <a:xfrm>
            <a:off x="372625" y="2220300"/>
            <a:ext cx="695100" cy="197100"/>
          </a:xfrm>
          <a:prstGeom prst="roundRect">
            <a:avLst>
              <a:gd fmla="val 16667" name="adj"/>
            </a:avLst>
          </a:prstGeom>
          <a:solidFill>
            <a:srgbClr val="FED670"/>
          </a:solidFill>
          <a:ln cap="flat" cmpd="sng" w="9525">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70EC3"/>
                </a:solidFill>
                <a:latin typeface="Red Hat Text"/>
                <a:ea typeface="Red Hat Text"/>
                <a:cs typeface="Red Hat Text"/>
                <a:sym typeface="Red Hat Text"/>
              </a:rPr>
              <a:t>2022</a:t>
            </a:r>
            <a:endParaRPr b="1" sz="1100">
              <a:solidFill>
                <a:srgbClr val="370EC3"/>
              </a:solidFill>
              <a:latin typeface="Red Hat Text"/>
              <a:ea typeface="Red Hat Text"/>
              <a:cs typeface="Red Hat Text"/>
              <a:sym typeface="Red Hat Text"/>
            </a:endParaRPr>
          </a:p>
        </p:txBody>
      </p:sp>
      <p:sp>
        <p:nvSpPr>
          <p:cNvPr id="323" name="Google Shape;323;p38"/>
          <p:cNvSpPr/>
          <p:nvPr/>
        </p:nvSpPr>
        <p:spPr>
          <a:xfrm>
            <a:off x="372625" y="3177500"/>
            <a:ext cx="695100" cy="197100"/>
          </a:xfrm>
          <a:prstGeom prst="roundRect">
            <a:avLst>
              <a:gd fmla="val 16667" name="adj"/>
            </a:avLst>
          </a:prstGeom>
          <a:solidFill>
            <a:srgbClr val="FED670"/>
          </a:solidFill>
          <a:ln cap="flat" cmpd="sng" w="9525">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70EC3"/>
                </a:solidFill>
                <a:latin typeface="Red Hat Text"/>
                <a:ea typeface="Red Hat Text"/>
                <a:cs typeface="Red Hat Text"/>
                <a:sym typeface="Red Hat Text"/>
              </a:rPr>
              <a:t>2023</a:t>
            </a:r>
            <a:endParaRPr b="1" sz="1100">
              <a:solidFill>
                <a:srgbClr val="370EC3"/>
              </a:solidFill>
              <a:latin typeface="Red Hat Text"/>
              <a:ea typeface="Red Hat Text"/>
              <a:cs typeface="Red Hat Text"/>
              <a:sym typeface="Red Hat Text"/>
            </a:endParaRPr>
          </a:p>
        </p:txBody>
      </p:sp>
      <p:sp>
        <p:nvSpPr>
          <p:cNvPr id="324" name="Google Shape;324;p38"/>
          <p:cNvSpPr/>
          <p:nvPr/>
        </p:nvSpPr>
        <p:spPr>
          <a:xfrm>
            <a:off x="372625" y="4134700"/>
            <a:ext cx="695100" cy="197100"/>
          </a:xfrm>
          <a:prstGeom prst="roundRect">
            <a:avLst>
              <a:gd fmla="val 16667" name="adj"/>
            </a:avLst>
          </a:prstGeom>
          <a:solidFill>
            <a:srgbClr val="FED670"/>
          </a:solidFill>
          <a:ln cap="flat" cmpd="sng" w="9525">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70EC3"/>
                </a:solidFill>
                <a:latin typeface="Red Hat Text"/>
                <a:ea typeface="Red Hat Text"/>
                <a:cs typeface="Red Hat Text"/>
                <a:sym typeface="Red Hat Text"/>
              </a:rPr>
              <a:t>Future</a:t>
            </a:r>
            <a:endParaRPr b="1" sz="1100">
              <a:solidFill>
                <a:srgbClr val="370EC3"/>
              </a:solidFill>
              <a:latin typeface="Red Hat Text"/>
              <a:ea typeface="Red Hat Text"/>
              <a:cs typeface="Red Hat Text"/>
              <a:sym typeface="Red Hat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9"/>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330" name="Google Shape;330;p39"/>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331" name="Google Shape;331;p39"/>
          <p:cNvSpPr txBox="1"/>
          <p:nvPr>
            <p:ph type="title"/>
          </p:nvPr>
        </p:nvSpPr>
        <p:spPr>
          <a:xfrm>
            <a:off x="3975" y="185975"/>
            <a:ext cx="91359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520">
                <a:solidFill>
                  <a:srgbClr val="FED670"/>
                </a:solidFill>
                <a:latin typeface="Red Hat Display"/>
                <a:ea typeface="Red Hat Display"/>
                <a:cs typeface="Red Hat Display"/>
                <a:sym typeface="Red Hat Display"/>
              </a:rPr>
              <a:t>Our growth plan - the best is yet to come</a:t>
            </a:r>
            <a:endParaRPr b="1" sz="2520">
              <a:solidFill>
                <a:srgbClr val="FED670"/>
              </a:solidFill>
              <a:latin typeface="Red Hat Display"/>
              <a:ea typeface="Red Hat Display"/>
              <a:cs typeface="Red Hat Display"/>
              <a:sym typeface="Red Hat Display"/>
            </a:endParaRPr>
          </a:p>
        </p:txBody>
      </p:sp>
      <p:pic>
        <p:nvPicPr>
          <p:cNvPr id="332" name="Google Shape;332;p39"/>
          <p:cNvPicPr preferRelativeResize="0"/>
          <p:nvPr/>
        </p:nvPicPr>
        <p:blipFill rotWithShape="1">
          <a:blip r:embed="rId5">
            <a:alphaModFix/>
          </a:blip>
          <a:srcRect b="0" l="0" r="37170" t="0"/>
          <a:stretch/>
        </p:blipFill>
        <p:spPr>
          <a:xfrm>
            <a:off x="7919772" y="1213650"/>
            <a:ext cx="1224225" cy="1868125"/>
          </a:xfrm>
          <a:prstGeom prst="rect">
            <a:avLst/>
          </a:prstGeom>
          <a:noFill/>
          <a:ln>
            <a:noFill/>
          </a:ln>
        </p:spPr>
      </p:pic>
      <p:sp>
        <p:nvSpPr>
          <p:cNvPr id="333" name="Google Shape;333;p39"/>
          <p:cNvSpPr/>
          <p:nvPr/>
        </p:nvSpPr>
        <p:spPr>
          <a:xfrm>
            <a:off x="1130975" y="727750"/>
            <a:ext cx="7130100" cy="4274400"/>
          </a:xfrm>
          <a:prstGeom prst="roundRect">
            <a:avLst>
              <a:gd fmla="val 16667" name="adj"/>
            </a:avLst>
          </a:prstGeom>
          <a:solidFill>
            <a:srgbClr val="FED670"/>
          </a:solidFill>
          <a:ln cap="flat" cmpd="sng" w="28575">
            <a:solidFill>
              <a:srgbClr val="7861E0"/>
            </a:solidFill>
            <a:prstDash val="solid"/>
            <a:round/>
            <a:headEnd len="sm" w="sm" type="none"/>
            <a:tailEnd len="sm" w="sm" type="none"/>
          </a:ln>
          <a:effectLst>
            <a:reflection blurRad="0" dir="0" dist="0" endA="0" endPos="11000" fadeDir="5400012" kx="0" rotWithShape="0" algn="bl" stA="22000" stPos="0" sy="-100000" ky="0"/>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370EC3"/>
                </a:solidFill>
                <a:latin typeface="Red Hat Display"/>
                <a:ea typeface="Red Hat Display"/>
                <a:cs typeface="Red Hat Display"/>
                <a:sym typeface="Red Hat Display"/>
              </a:rPr>
              <a:t>“The Givers” PFP Collection</a:t>
            </a:r>
            <a:endParaRPr b="1"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00">
                <a:solidFill>
                  <a:srgbClr val="370EC3"/>
                </a:solidFill>
                <a:latin typeface="Red Hat Display"/>
                <a:ea typeface="Red Hat Display"/>
                <a:cs typeface="Red Hat Display"/>
                <a:sym typeface="Red Hat Display"/>
              </a:rPr>
              <a:t>NFTs that can be integrated into your Giveth profile. NFT holders also get a discount on Giveth domain names that can link to their account (yourname.giveth).</a:t>
            </a:r>
            <a:endParaRPr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b="1"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1" lang="en" sz="1100">
                <a:solidFill>
                  <a:srgbClr val="370EC3"/>
                </a:solidFill>
                <a:latin typeface="Red Hat Display"/>
                <a:ea typeface="Red Hat Display"/>
                <a:cs typeface="Red Hat Display"/>
                <a:sym typeface="Red Hat Display"/>
              </a:rPr>
              <a:t>Giveth Referral Program</a:t>
            </a:r>
            <a:endParaRPr b="1"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00">
                <a:solidFill>
                  <a:srgbClr val="370EC3"/>
                </a:solidFill>
                <a:latin typeface="Red Hat Display"/>
                <a:ea typeface="Red Hat Display"/>
                <a:cs typeface="Red Hat Display"/>
                <a:sym typeface="Red Hat Display"/>
              </a:rPr>
              <a:t>Grassroots affiliates and self-appointed community ambassadors can promote their favorite fundraising projects and receive major GIVbacks rewards when donations are made through their referral.</a:t>
            </a:r>
            <a:endParaRPr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b="1"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1" lang="en" sz="1100">
                <a:solidFill>
                  <a:srgbClr val="370EC3"/>
                </a:solidFill>
                <a:latin typeface="Red Hat Display"/>
                <a:ea typeface="Red Hat Display"/>
                <a:cs typeface="Red Hat Display"/>
                <a:sym typeface="Red Hat Display"/>
              </a:rPr>
              <a:t>Fiat Donations</a:t>
            </a:r>
            <a:endParaRPr b="1"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00">
                <a:solidFill>
                  <a:srgbClr val="370EC3"/>
                </a:solidFill>
                <a:latin typeface="Red Hat Display"/>
                <a:ea typeface="Red Hat Display"/>
                <a:cs typeface="Red Hat Display"/>
                <a:sym typeface="Red Hat Display"/>
              </a:rPr>
              <a:t>Opens the door wider to accessibility and web3 onramping.</a:t>
            </a:r>
            <a:endParaRPr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b="1"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1" lang="en" sz="1100">
                <a:solidFill>
                  <a:srgbClr val="370EC3"/>
                </a:solidFill>
                <a:latin typeface="Red Hat Display"/>
                <a:ea typeface="Red Hat Display"/>
                <a:cs typeface="Red Hat Display"/>
                <a:sym typeface="Red Hat Display"/>
              </a:rPr>
              <a:t>Quadratic Funding</a:t>
            </a:r>
            <a:endParaRPr b="1"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00">
                <a:solidFill>
                  <a:srgbClr val="370EC3"/>
                </a:solidFill>
                <a:latin typeface="Red Hat Display"/>
                <a:ea typeface="Red Hat Display"/>
                <a:cs typeface="Red Hat Display"/>
                <a:sym typeface="Red Hat Display"/>
              </a:rPr>
              <a:t>Joint collaboration between Giveth and Gitcoin, to build together towards our mutual goal of transforming public goods funding using web3. This integration will allow verified Giveth projects to benefit from additional funding from the Giveth Matching Pool, which can be substantial.</a:t>
            </a:r>
            <a:endParaRPr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b="1"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1" lang="en" sz="1100">
                <a:solidFill>
                  <a:srgbClr val="370EC3"/>
                </a:solidFill>
                <a:latin typeface="Red Hat Display"/>
                <a:ea typeface="Red Hat Display"/>
                <a:cs typeface="Red Hat Display"/>
                <a:sym typeface="Red Hat Display"/>
              </a:rPr>
              <a:t>GIVfi</a:t>
            </a:r>
            <a:endParaRPr b="1" sz="110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00">
                <a:solidFill>
                  <a:srgbClr val="370EC3"/>
                </a:solidFill>
                <a:latin typeface="Red Hat Display"/>
                <a:ea typeface="Red Hat Display"/>
                <a:cs typeface="Red Hat Display"/>
                <a:sym typeface="Red Hat Display"/>
              </a:rPr>
              <a:t>Revenue model allowing latent funds on the Giveth platform to generate yield through safe DeFi strategies. It is comprised of two products: GIVsavings and GIVdowments. Giveth will also use its part of the yield to buy GIV on the open market, engaging in the circular economy, which supports all GIV token holders!</a:t>
            </a:r>
            <a:endParaRPr sz="1100">
              <a:solidFill>
                <a:srgbClr val="370EC3"/>
              </a:solidFill>
              <a:latin typeface="Red Hat Display"/>
              <a:ea typeface="Red Hat Display"/>
              <a:cs typeface="Red Hat Display"/>
              <a:sym typeface="Red Hat Display"/>
            </a:endParaRPr>
          </a:p>
        </p:txBody>
      </p:sp>
      <p:sp>
        <p:nvSpPr>
          <p:cNvPr id="334" name="Google Shape;334;p39"/>
          <p:cNvSpPr/>
          <p:nvPr/>
        </p:nvSpPr>
        <p:spPr>
          <a:xfrm>
            <a:off x="372625" y="911975"/>
            <a:ext cx="695100" cy="3960600"/>
          </a:xfrm>
          <a:prstGeom prst="downArrow">
            <a:avLst>
              <a:gd fmla="val 50486" name="adj1"/>
              <a:gd fmla="val 50000" name="adj2"/>
            </a:avLst>
          </a:prstGeom>
          <a:gradFill>
            <a:gsLst>
              <a:gs pos="0">
                <a:srgbClr val="5326EC"/>
              </a:gs>
              <a:gs pos="100000">
                <a:srgbClr val="FED670"/>
              </a:gs>
            </a:gsLst>
            <a:lin ang="5400012" scaled="0"/>
          </a:gra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9"/>
          <p:cNvSpPr/>
          <p:nvPr/>
        </p:nvSpPr>
        <p:spPr>
          <a:xfrm>
            <a:off x="372625" y="1153500"/>
            <a:ext cx="695100" cy="197100"/>
          </a:xfrm>
          <a:prstGeom prst="roundRect">
            <a:avLst>
              <a:gd fmla="val 16667" name="adj"/>
            </a:avLst>
          </a:prstGeom>
          <a:solidFill>
            <a:srgbClr val="FED670"/>
          </a:solidFill>
          <a:ln cap="flat" cmpd="sng" w="9525">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70EC3"/>
                </a:solidFill>
                <a:latin typeface="Red Hat Text"/>
                <a:ea typeface="Red Hat Text"/>
                <a:cs typeface="Red Hat Text"/>
                <a:sym typeface="Red Hat Text"/>
              </a:rPr>
              <a:t>Q1</a:t>
            </a:r>
            <a:endParaRPr b="1" sz="1100">
              <a:solidFill>
                <a:srgbClr val="370EC3"/>
              </a:solidFill>
              <a:latin typeface="Red Hat Text"/>
              <a:ea typeface="Red Hat Text"/>
              <a:cs typeface="Red Hat Text"/>
              <a:sym typeface="Red Hat Text"/>
            </a:endParaRPr>
          </a:p>
        </p:txBody>
      </p:sp>
      <p:sp>
        <p:nvSpPr>
          <p:cNvPr id="336" name="Google Shape;336;p39"/>
          <p:cNvSpPr/>
          <p:nvPr/>
        </p:nvSpPr>
        <p:spPr>
          <a:xfrm>
            <a:off x="372625" y="2958050"/>
            <a:ext cx="695100" cy="197100"/>
          </a:xfrm>
          <a:prstGeom prst="roundRect">
            <a:avLst>
              <a:gd fmla="val 16667" name="adj"/>
            </a:avLst>
          </a:prstGeom>
          <a:solidFill>
            <a:srgbClr val="FED670"/>
          </a:solidFill>
          <a:ln cap="flat" cmpd="sng" w="9525">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70EC3"/>
                </a:solidFill>
                <a:latin typeface="Red Hat Text"/>
                <a:ea typeface="Red Hat Text"/>
                <a:cs typeface="Red Hat Text"/>
                <a:sym typeface="Red Hat Text"/>
              </a:rPr>
              <a:t>Q3</a:t>
            </a:r>
            <a:endParaRPr b="1" sz="1100">
              <a:solidFill>
                <a:srgbClr val="370EC3"/>
              </a:solidFill>
              <a:latin typeface="Red Hat Text"/>
              <a:ea typeface="Red Hat Text"/>
              <a:cs typeface="Red Hat Text"/>
              <a:sym typeface="Red Hat Text"/>
            </a:endParaRPr>
          </a:p>
        </p:txBody>
      </p:sp>
      <p:sp>
        <p:nvSpPr>
          <p:cNvPr id="337" name="Google Shape;337;p39"/>
          <p:cNvSpPr/>
          <p:nvPr/>
        </p:nvSpPr>
        <p:spPr>
          <a:xfrm>
            <a:off x="372625" y="3948650"/>
            <a:ext cx="695100" cy="197100"/>
          </a:xfrm>
          <a:prstGeom prst="roundRect">
            <a:avLst>
              <a:gd fmla="val 16667" name="adj"/>
            </a:avLst>
          </a:prstGeom>
          <a:solidFill>
            <a:srgbClr val="FED670"/>
          </a:solidFill>
          <a:ln cap="flat" cmpd="sng" w="9525">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70EC3"/>
                </a:solidFill>
                <a:latin typeface="Red Hat Text"/>
                <a:ea typeface="Red Hat Text"/>
                <a:cs typeface="Red Hat Text"/>
                <a:sym typeface="Red Hat Text"/>
              </a:rPr>
              <a:t>Q3/Q4</a:t>
            </a:r>
            <a:endParaRPr b="1" sz="1100">
              <a:solidFill>
                <a:srgbClr val="370EC3"/>
              </a:solidFill>
              <a:latin typeface="Red Hat Text"/>
              <a:ea typeface="Red Hat Text"/>
              <a:cs typeface="Red Hat Text"/>
              <a:sym typeface="Red Hat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0"/>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343" name="Google Shape;343;p40"/>
          <p:cNvPicPr preferRelativeResize="0"/>
          <p:nvPr/>
        </p:nvPicPr>
        <p:blipFill>
          <a:blip r:embed="rId4">
            <a:alphaModFix/>
          </a:blip>
          <a:stretch>
            <a:fillRect/>
          </a:stretch>
        </p:blipFill>
        <p:spPr>
          <a:xfrm flipH="1">
            <a:off x="6160357" y="0"/>
            <a:ext cx="2983632" cy="5143501"/>
          </a:xfrm>
          <a:prstGeom prst="rect">
            <a:avLst/>
          </a:prstGeom>
          <a:noFill/>
          <a:ln>
            <a:noFill/>
          </a:ln>
        </p:spPr>
      </p:pic>
      <p:pic>
        <p:nvPicPr>
          <p:cNvPr id="344" name="Google Shape;344;p40"/>
          <p:cNvPicPr preferRelativeResize="0"/>
          <p:nvPr/>
        </p:nvPicPr>
        <p:blipFill>
          <a:blip r:embed="rId5">
            <a:alphaModFix/>
          </a:blip>
          <a:stretch>
            <a:fillRect/>
          </a:stretch>
        </p:blipFill>
        <p:spPr>
          <a:xfrm rot="5400000">
            <a:off x="437225" y="-441999"/>
            <a:ext cx="2164101" cy="3038549"/>
          </a:xfrm>
          <a:prstGeom prst="rect">
            <a:avLst/>
          </a:prstGeom>
          <a:noFill/>
          <a:ln>
            <a:noFill/>
          </a:ln>
        </p:spPr>
      </p:pic>
      <p:grpSp>
        <p:nvGrpSpPr>
          <p:cNvPr id="345" name="Google Shape;345;p40"/>
          <p:cNvGrpSpPr/>
          <p:nvPr/>
        </p:nvGrpSpPr>
        <p:grpSpPr>
          <a:xfrm>
            <a:off x="8330688" y="10995400"/>
            <a:ext cx="7722611" cy="1173600"/>
            <a:chOff x="7543488" y="11065850"/>
            <a:chExt cx="7722611" cy="1173600"/>
          </a:xfrm>
        </p:grpSpPr>
        <p:sp>
          <p:nvSpPr>
            <p:cNvPr id="346" name="Google Shape;346;p40"/>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347" name="Google Shape;347;p40"/>
            <p:cNvPicPr preferRelativeResize="0"/>
            <p:nvPr/>
          </p:nvPicPr>
          <p:blipFill>
            <a:blip r:embed="rId6">
              <a:alphaModFix/>
            </a:blip>
            <a:stretch>
              <a:fillRect/>
            </a:stretch>
          </p:blipFill>
          <p:spPr>
            <a:xfrm>
              <a:off x="14410223" y="11142050"/>
              <a:ext cx="855875" cy="855875"/>
            </a:xfrm>
            <a:prstGeom prst="rect">
              <a:avLst/>
            </a:prstGeom>
            <a:noFill/>
            <a:ln>
              <a:noFill/>
            </a:ln>
          </p:spPr>
        </p:pic>
      </p:grpSp>
      <p:sp>
        <p:nvSpPr>
          <p:cNvPr id="348" name="Google Shape;348;p40"/>
          <p:cNvSpPr txBox="1"/>
          <p:nvPr/>
        </p:nvSpPr>
        <p:spPr>
          <a:xfrm>
            <a:off x="574750" y="2360375"/>
            <a:ext cx="3492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solidFill>
                  <a:schemeClr val="dk1"/>
                </a:solidFill>
                <a:latin typeface="Red Hat Display Black"/>
                <a:ea typeface="Red Hat Display Black"/>
                <a:cs typeface="Red Hat Display Black"/>
                <a:sym typeface="Red Hat Display Black"/>
              </a:rPr>
              <a:t>GIVfi</a:t>
            </a:r>
            <a:endParaRPr sz="5300">
              <a:solidFill>
                <a:schemeClr val="dk1"/>
              </a:solidFill>
              <a:latin typeface="Red Hat Display Black"/>
              <a:ea typeface="Red Hat Display Black"/>
              <a:cs typeface="Red Hat Display Black"/>
              <a:sym typeface="Red Hat Display Black"/>
            </a:endParaRPr>
          </a:p>
        </p:txBody>
      </p:sp>
      <p:sp>
        <p:nvSpPr>
          <p:cNvPr id="349" name="Google Shape;349;p40"/>
          <p:cNvSpPr txBox="1"/>
          <p:nvPr/>
        </p:nvSpPr>
        <p:spPr>
          <a:xfrm>
            <a:off x="653650" y="3197050"/>
            <a:ext cx="496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Bringing defi to nonprofits</a:t>
            </a:r>
            <a:endParaRPr sz="2100">
              <a:solidFill>
                <a:schemeClr val="dk1"/>
              </a:solidFill>
              <a:latin typeface="Red Hat Display Black"/>
              <a:ea typeface="Red Hat Display Black"/>
              <a:cs typeface="Red Hat Display Black"/>
              <a:sym typeface="Red Hat Display Black"/>
            </a:endParaRPr>
          </a:p>
        </p:txBody>
      </p:sp>
      <p:pic>
        <p:nvPicPr>
          <p:cNvPr id="350" name="Google Shape;350;p40"/>
          <p:cNvPicPr preferRelativeResize="0"/>
          <p:nvPr/>
        </p:nvPicPr>
        <p:blipFill>
          <a:blip r:embed="rId7">
            <a:alphaModFix/>
          </a:blip>
          <a:stretch>
            <a:fillRect/>
          </a:stretch>
        </p:blipFill>
        <p:spPr>
          <a:xfrm>
            <a:off x="270775" y="3475950"/>
            <a:ext cx="2269968" cy="852300"/>
          </a:xfrm>
          <a:prstGeom prst="rect">
            <a:avLst/>
          </a:prstGeom>
          <a:noFill/>
          <a:ln>
            <a:noFill/>
          </a:ln>
        </p:spPr>
      </p:pic>
      <p:pic>
        <p:nvPicPr>
          <p:cNvPr id="351" name="Google Shape;351;p40"/>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pic>
        <p:nvPicPr>
          <p:cNvPr id="352" name="Google Shape;352;p40"/>
          <p:cNvPicPr preferRelativeResize="0"/>
          <p:nvPr/>
        </p:nvPicPr>
        <p:blipFill rotWithShape="1">
          <a:blip r:embed="rId9">
            <a:alphaModFix/>
          </a:blip>
          <a:srcRect b="0" l="0" r="-37268" t="0"/>
          <a:stretch/>
        </p:blipFill>
        <p:spPr>
          <a:xfrm>
            <a:off x="6808725" y="3744900"/>
            <a:ext cx="1686900" cy="1213325"/>
          </a:xfrm>
          <a:prstGeom prst="rect">
            <a:avLst/>
          </a:prstGeom>
          <a:noFill/>
          <a:ln>
            <a:noFill/>
          </a:ln>
        </p:spPr>
      </p:pic>
      <p:pic>
        <p:nvPicPr>
          <p:cNvPr id="353" name="Google Shape;353;p40"/>
          <p:cNvPicPr preferRelativeResize="0"/>
          <p:nvPr/>
        </p:nvPicPr>
        <p:blipFill>
          <a:blip r:embed="rId10">
            <a:alphaModFix/>
          </a:blip>
          <a:stretch>
            <a:fillRect/>
          </a:stretch>
        </p:blipFill>
        <p:spPr>
          <a:xfrm>
            <a:off x="4690225" y="773163"/>
            <a:ext cx="3596434" cy="3601624"/>
          </a:xfrm>
          <a:prstGeom prst="rect">
            <a:avLst/>
          </a:prstGeom>
          <a:noFill/>
          <a:ln>
            <a:noFill/>
          </a:ln>
        </p:spPr>
      </p:pic>
      <p:pic>
        <p:nvPicPr>
          <p:cNvPr id="354" name="Google Shape;354;p40"/>
          <p:cNvPicPr preferRelativeResize="0"/>
          <p:nvPr/>
        </p:nvPicPr>
        <p:blipFill rotWithShape="1">
          <a:blip r:embed="rId11">
            <a:alphaModFix/>
          </a:blip>
          <a:srcRect b="-23152" l="8120" r="-23142" t="0"/>
          <a:stretch/>
        </p:blipFill>
        <p:spPr>
          <a:xfrm>
            <a:off x="4119575" y="2483675"/>
            <a:ext cx="1549500" cy="15904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pic>
        <p:nvPicPr>
          <p:cNvPr id="359" name="Google Shape;359;p41"/>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360" name="Google Shape;360;p41"/>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361" name="Google Shape;361;p41"/>
          <p:cNvPicPr preferRelativeResize="0"/>
          <p:nvPr/>
        </p:nvPicPr>
        <p:blipFill>
          <a:blip r:embed="rId6">
            <a:alphaModFix/>
          </a:blip>
          <a:stretch>
            <a:fillRect/>
          </a:stretch>
        </p:blipFill>
        <p:spPr>
          <a:xfrm>
            <a:off x="610762" y="933575"/>
            <a:ext cx="7922473" cy="3984475"/>
          </a:xfrm>
          <a:prstGeom prst="rect">
            <a:avLst/>
          </a:prstGeom>
          <a:noFill/>
          <a:ln>
            <a:noFill/>
          </a:ln>
        </p:spPr>
      </p:pic>
      <p:pic>
        <p:nvPicPr>
          <p:cNvPr id="362" name="Google Shape;362;p41"/>
          <p:cNvPicPr preferRelativeResize="0"/>
          <p:nvPr/>
        </p:nvPicPr>
        <p:blipFill rotWithShape="1">
          <a:blip r:embed="rId7">
            <a:alphaModFix/>
          </a:blip>
          <a:srcRect b="0" l="0" r="37170" t="0"/>
          <a:stretch/>
        </p:blipFill>
        <p:spPr>
          <a:xfrm>
            <a:off x="8179049" y="2385025"/>
            <a:ext cx="964949" cy="1472480"/>
          </a:xfrm>
          <a:prstGeom prst="rect">
            <a:avLst/>
          </a:prstGeom>
          <a:noFill/>
          <a:ln>
            <a:noFill/>
          </a:ln>
        </p:spPr>
      </p:pic>
      <p:sp>
        <p:nvSpPr>
          <p:cNvPr id="363" name="Google Shape;363;p41"/>
          <p:cNvSpPr txBox="1"/>
          <p:nvPr/>
        </p:nvSpPr>
        <p:spPr>
          <a:xfrm>
            <a:off x="1960849" y="123300"/>
            <a:ext cx="5143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Red Hat Display Black"/>
                <a:ea typeface="Red Hat Display Black"/>
                <a:cs typeface="Red Hat Display Black"/>
                <a:sym typeface="Red Hat Display Black"/>
              </a:rPr>
              <a:t>GIVfi + GIVmatching</a:t>
            </a:r>
            <a:endParaRPr sz="3400">
              <a:solidFill>
                <a:schemeClr val="lt1"/>
              </a:solidFill>
              <a:latin typeface="Red Hat Display Black"/>
              <a:ea typeface="Red Hat Display Black"/>
              <a:cs typeface="Red Hat Display Black"/>
              <a:sym typeface="Red Hat Display Black"/>
            </a:endParaRPr>
          </a:p>
        </p:txBody>
      </p:sp>
      <p:pic>
        <p:nvPicPr>
          <p:cNvPr id="364" name="Google Shape;364;p41"/>
          <p:cNvPicPr preferRelativeResize="0"/>
          <p:nvPr/>
        </p:nvPicPr>
        <p:blipFill rotWithShape="1">
          <a:blip r:embed="rId7">
            <a:alphaModFix/>
          </a:blip>
          <a:srcRect b="-23152" l="40049" r="-23140" t="0"/>
          <a:stretch/>
        </p:blipFill>
        <p:spPr>
          <a:xfrm>
            <a:off x="0" y="123300"/>
            <a:ext cx="1227300" cy="174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2"/>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370" name="Google Shape;370;p42"/>
          <p:cNvSpPr txBox="1"/>
          <p:nvPr>
            <p:ph type="title"/>
          </p:nvPr>
        </p:nvSpPr>
        <p:spPr>
          <a:xfrm>
            <a:off x="2314350" y="554100"/>
            <a:ext cx="445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chemeClr val="lt1"/>
                </a:solidFill>
                <a:latin typeface="Red Hat Display"/>
                <a:ea typeface="Red Hat Display"/>
                <a:cs typeface="Red Hat Display"/>
                <a:sym typeface="Red Hat Display"/>
              </a:rPr>
              <a:t>GIVfi has several pieces</a:t>
            </a:r>
            <a:endParaRPr b="1" sz="3000">
              <a:solidFill>
                <a:schemeClr val="lt1"/>
              </a:solidFill>
              <a:latin typeface="Red Hat Display"/>
              <a:ea typeface="Red Hat Display"/>
              <a:cs typeface="Red Hat Display"/>
              <a:sym typeface="Red Hat Display"/>
            </a:endParaRPr>
          </a:p>
        </p:txBody>
      </p:sp>
      <p:sp>
        <p:nvSpPr>
          <p:cNvPr id="371" name="Google Shape;371;p42"/>
          <p:cNvSpPr txBox="1"/>
          <p:nvPr/>
        </p:nvSpPr>
        <p:spPr>
          <a:xfrm>
            <a:off x="0" y="919275"/>
            <a:ext cx="91359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b="1" sz="1800">
              <a:solidFill>
                <a:schemeClr val="lt1"/>
              </a:solidFill>
              <a:latin typeface="Red Hat Display"/>
              <a:ea typeface="Red Hat Display"/>
              <a:cs typeface="Red Hat Display"/>
              <a:sym typeface="Red Hat Display"/>
            </a:endParaRPr>
          </a:p>
        </p:txBody>
      </p:sp>
      <p:pic>
        <p:nvPicPr>
          <p:cNvPr id="372" name="Google Shape;372;p42"/>
          <p:cNvPicPr preferRelativeResize="0"/>
          <p:nvPr/>
        </p:nvPicPr>
        <p:blipFill rotWithShape="1">
          <a:blip r:embed="rId4">
            <a:alphaModFix/>
          </a:blip>
          <a:srcRect b="-23152" l="40049" r="-23140" t="0"/>
          <a:stretch/>
        </p:blipFill>
        <p:spPr>
          <a:xfrm>
            <a:off x="-2" y="322650"/>
            <a:ext cx="1408274" cy="2001000"/>
          </a:xfrm>
          <a:prstGeom prst="rect">
            <a:avLst/>
          </a:prstGeom>
          <a:noFill/>
          <a:ln>
            <a:noFill/>
          </a:ln>
        </p:spPr>
      </p:pic>
      <p:sp>
        <p:nvSpPr>
          <p:cNvPr id="373" name="Google Shape;373;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374" name="Google Shape;374;p42"/>
          <p:cNvPicPr preferRelativeResize="0"/>
          <p:nvPr/>
        </p:nvPicPr>
        <p:blipFill>
          <a:blip r:embed="rId5">
            <a:alphaModFix/>
          </a:blip>
          <a:stretch>
            <a:fillRect/>
          </a:stretch>
        </p:blipFill>
        <p:spPr>
          <a:xfrm>
            <a:off x="8193475" y="0"/>
            <a:ext cx="946550" cy="1294675"/>
          </a:xfrm>
          <a:prstGeom prst="rect">
            <a:avLst/>
          </a:prstGeom>
          <a:noFill/>
          <a:ln>
            <a:noFill/>
          </a:ln>
        </p:spPr>
      </p:pic>
      <p:pic>
        <p:nvPicPr>
          <p:cNvPr id="375" name="Google Shape;375;p42"/>
          <p:cNvPicPr preferRelativeResize="0"/>
          <p:nvPr/>
        </p:nvPicPr>
        <p:blipFill rotWithShape="1">
          <a:blip r:embed="rId6">
            <a:alphaModFix/>
          </a:blip>
          <a:srcRect b="0" l="0" r="26356" t="0"/>
          <a:stretch/>
        </p:blipFill>
        <p:spPr>
          <a:xfrm>
            <a:off x="7932025" y="2902225"/>
            <a:ext cx="1211976" cy="1624900"/>
          </a:xfrm>
          <a:prstGeom prst="rect">
            <a:avLst/>
          </a:prstGeom>
          <a:noFill/>
          <a:ln>
            <a:noFill/>
          </a:ln>
        </p:spPr>
      </p:pic>
      <p:pic>
        <p:nvPicPr>
          <p:cNvPr id="376" name="Google Shape;376;p42"/>
          <p:cNvPicPr preferRelativeResize="0"/>
          <p:nvPr/>
        </p:nvPicPr>
        <p:blipFill rotWithShape="1">
          <a:blip r:embed="rId7">
            <a:alphaModFix/>
          </a:blip>
          <a:srcRect b="16506" l="0" r="0" t="0"/>
          <a:stretch/>
        </p:blipFill>
        <p:spPr>
          <a:xfrm>
            <a:off x="0" y="3426075"/>
            <a:ext cx="1033700" cy="1717425"/>
          </a:xfrm>
          <a:prstGeom prst="rect">
            <a:avLst/>
          </a:prstGeom>
          <a:noFill/>
          <a:ln>
            <a:noFill/>
          </a:ln>
        </p:spPr>
      </p:pic>
      <p:pic>
        <p:nvPicPr>
          <p:cNvPr id="377" name="Google Shape;377;p42"/>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
        <p:nvSpPr>
          <p:cNvPr id="378" name="Google Shape;378;p42"/>
          <p:cNvSpPr txBox="1"/>
          <p:nvPr/>
        </p:nvSpPr>
        <p:spPr>
          <a:xfrm>
            <a:off x="1237500" y="4147975"/>
            <a:ext cx="6041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latin typeface="Red Hat Text"/>
                <a:ea typeface="Red Hat Text"/>
                <a:cs typeface="Red Hat Text"/>
                <a:sym typeface="Red Hat Text"/>
              </a:rPr>
              <a:t>GIVfi brings revenue and economic demand for the GIV token, but this is just the </a:t>
            </a:r>
            <a:r>
              <a:rPr lang="en">
                <a:solidFill>
                  <a:schemeClr val="lt1"/>
                </a:solidFill>
                <a:latin typeface="Red Hat Text"/>
                <a:ea typeface="Red Hat Text"/>
                <a:cs typeface="Red Hat Text"/>
                <a:sym typeface="Red Hat Text"/>
              </a:rPr>
              <a:t>beginning.</a:t>
            </a:r>
            <a:endParaRPr>
              <a:solidFill>
                <a:schemeClr val="lt1"/>
              </a:solidFill>
              <a:latin typeface="Red Hat Text"/>
              <a:ea typeface="Red Hat Text"/>
              <a:cs typeface="Red Hat Text"/>
              <a:sym typeface="Red Hat Text"/>
            </a:endParaRPr>
          </a:p>
        </p:txBody>
      </p:sp>
      <p:pic>
        <p:nvPicPr>
          <p:cNvPr id="379" name="Google Shape;379;p42"/>
          <p:cNvPicPr preferRelativeResize="0"/>
          <p:nvPr/>
        </p:nvPicPr>
        <p:blipFill>
          <a:blip r:embed="rId9">
            <a:alphaModFix/>
          </a:blip>
          <a:stretch>
            <a:fillRect/>
          </a:stretch>
        </p:blipFill>
        <p:spPr>
          <a:xfrm>
            <a:off x="1156998" y="1616551"/>
            <a:ext cx="684176" cy="854326"/>
          </a:xfrm>
          <a:prstGeom prst="rect">
            <a:avLst/>
          </a:prstGeom>
          <a:noFill/>
          <a:ln>
            <a:noFill/>
          </a:ln>
        </p:spPr>
      </p:pic>
      <p:sp>
        <p:nvSpPr>
          <p:cNvPr id="380" name="Google Shape;380;p42"/>
          <p:cNvSpPr txBox="1"/>
          <p:nvPr/>
        </p:nvSpPr>
        <p:spPr>
          <a:xfrm>
            <a:off x="1926700" y="1582013"/>
            <a:ext cx="19641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Red Hat Text"/>
                <a:ea typeface="Red Hat Text"/>
                <a:cs typeface="Red Hat Text"/>
                <a:sym typeface="Red Hat Text"/>
              </a:rPr>
              <a:t>Default of 5% of every donation donated to Giveth. (Can opt-out.)</a:t>
            </a:r>
            <a:endParaRPr/>
          </a:p>
        </p:txBody>
      </p:sp>
      <p:sp>
        <p:nvSpPr>
          <p:cNvPr id="381" name="Google Shape;381;p42"/>
          <p:cNvSpPr txBox="1"/>
          <p:nvPr/>
        </p:nvSpPr>
        <p:spPr>
          <a:xfrm>
            <a:off x="1926700" y="2806250"/>
            <a:ext cx="23709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Red Hat Text"/>
                <a:ea typeface="Red Hat Text"/>
                <a:cs typeface="Red Hat Text"/>
                <a:sym typeface="Red Hat Text"/>
              </a:rPr>
              <a:t>Fee switch integrated </a:t>
            </a:r>
            <a:r>
              <a:rPr lang="en" sz="1200">
                <a:solidFill>
                  <a:schemeClr val="lt1"/>
                </a:solidFill>
                <a:latin typeface="Red Hat Text"/>
                <a:ea typeface="Red Hat Text"/>
                <a:cs typeface="Red Hat Text"/>
                <a:sym typeface="Red Hat Text"/>
              </a:rPr>
              <a:t>to</a:t>
            </a:r>
            <a:r>
              <a:rPr lang="en" sz="1200">
                <a:solidFill>
                  <a:schemeClr val="lt1"/>
                </a:solidFill>
                <a:latin typeface="Red Hat Text"/>
                <a:ea typeface="Red Hat Text"/>
                <a:cs typeface="Red Hat Text"/>
                <a:sym typeface="Red Hat Text"/>
              </a:rPr>
              <a:t> base layer controlled by GIV token holders.</a:t>
            </a:r>
            <a:endParaRPr/>
          </a:p>
        </p:txBody>
      </p:sp>
      <p:sp>
        <p:nvSpPr>
          <p:cNvPr id="382" name="Google Shape;382;p42"/>
          <p:cNvSpPr txBox="1"/>
          <p:nvPr/>
        </p:nvSpPr>
        <p:spPr>
          <a:xfrm>
            <a:off x="5339600" y="2806250"/>
            <a:ext cx="19641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Red Hat Text"/>
                <a:ea typeface="Red Hat Text"/>
                <a:cs typeface="Red Hat Text"/>
                <a:sym typeface="Red Hat Text"/>
              </a:rPr>
              <a:t>oneGIV gets integrated into the system to create demand for GIV.</a:t>
            </a:r>
            <a:endParaRPr sz="1200">
              <a:solidFill>
                <a:schemeClr val="lt1"/>
              </a:solidFill>
              <a:latin typeface="Red Hat Text"/>
              <a:ea typeface="Red Hat Text"/>
              <a:cs typeface="Red Hat Text"/>
              <a:sym typeface="Red Hat Text"/>
            </a:endParaRPr>
          </a:p>
          <a:p>
            <a:pPr indent="0" lvl="0" marL="0" rtl="0" algn="l">
              <a:lnSpc>
                <a:spcPct val="150000"/>
              </a:lnSpc>
              <a:spcBef>
                <a:spcPts val="0"/>
              </a:spcBef>
              <a:spcAft>
                <a:spcPts val="0"/>
              </a:spcAft>
              <a:buNone/>
            </a:pPr>
            <a:r>
              <a:t/>
            </a:r>
            <a:endParaRPr sz="1200">
              <a:solidFill>
                <a:schemeClr val="lt1"/>
              </a:solidFill>
              <a:latin typeface="Red Hat Text"/>
              <a:ea typeface="Red Hat Text"/>
              <a:cs typeface="Red Hat Text"/>
              <a:sym typeface="Red Hat Text"/>
            </a:endParaRPr>
          </a:p>
        </p:txBody>
      </p:sp>
      <p:sp>
        <p:nvSpPr>
          <p:cNvPr id="383" name="Google Shape;383;p42"/>
          <p:cNvSpPr txBox="1"/>
          <p:nvPr/>
        </p:nvSpPr>
        <p:spPr>
          <a:xfrm>
            <a:off x="5339600" y="1522100"/>
            <a:ext cx="32016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Red Hat Text"/>
                <a:ea typeface="Red Hat Text"/>
                <a:cs typeface="Red Hat Text"/>
                <a:sym typeface="Red Hat Text"/>
              </a:rPr>
              <a:t>GIVsavings: Projects can earn yield on donations they receive with a “set it and forget it” flow.</a:t>
            </a:r>
            <a:endParaRPr sz="1200">
              <a:solidFill>
                <a:schemeClr val="lt1"/>
              </a:solidFill>
              <a:latin typeface="Red Hat Text"/>
              <a:ea typeface="Red Hat Text"/>
              <a:cs typeface="Red Hat Text"/>
              <a:sym typeface="Red Hat Text"/>
            </a:endParaRPr>
          </a:p>
        </p:txBody>
      </p:sp>
      <p:pic>
        <p:nvPicPr>
          <p:cNvPr id="384" name="Google Shape;384;p42"/>
          <p:cNvPicPr preferRelativeResize="0"/>
          <p:nvPr/>
        </p:nvPicPr>
        <p:blipFill>
          <a:blip r:embed="rId10">
            <a:alphaModFix/>
          </a:blip>
          <a:stretch>
            <a:fillRect/>
          </a:stretch>
        </p:blipFill>
        <p:spPr>
          <a:xfrm>
            <a:off x="1138113" y="2968962"/>
            <a:ext cx="684176" cy="680938"/>
          </a:xfrm>
          <a:prstGeom prst="rect">
            <a:avLst/>
          </a:prstGeom>
          <a:noFill/>
          <a:ln>
            <a:noFill/>
          </a:ln>
        </p:spPr>
      </p:pic>
      <p:pic>
        <p:nvPicPr>
          <p:cNvPr id="385" name="Google Shape;385;p42"/>
          <p:cNvPicPr preferRelativeResize="0"/>
          <p:nvPr/>
        </p:nvPicPr>
        <p:blipFill>
          <a:blip r:embed="rId11">
            <a:alphaModFix/>
          </a:blip>
          <a:stretch>
            <a:fillRect/>
          </a:stretch>
        </p:blipFill>
        <p:spPr>
          <a:xfrm>
            <a:off x="4569895" y="1626989"/>
            <a:ext cx="684176" cy="713587"/>
          </a:xfrm>
          <a:prstGeom prst="rect">
            <a:avLst/>
          </a:prstGeom>
          <a:noFill/>
          <a:ln>
            <a:noFill/>
          </a:ln>
        </p:spPr>
      </p:pic>
      <p:pic>
        <p:nvPicPr>
          <p:cNvPr id="386" name="Google Shape;386;p42"/>
          <p:cNvPicPr preferRelativeResize="0"/>
          <p:nvPr/>
        </p:nvPicPr>
        <p:blipFill>
          <a:blip r:embed="rId12">
            <a:alphaModFix/>
          </a:blip>
          <a:stretch>
            <a:fillRect/>
          </a:stretch>
        </p:blipFill>
        <p:spPr>
          <a:xfrm>
            <a:off x="4555198" y="2957873"/>
            <a:ext cx="713574" cy="713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43"/>
          <p:cNvPicPr preferRelativeResize="0"/>
          <p:nvPr/>
        </p:nvPicPr>
        <p:blipFill>
          <a:blip r:embed="rId3">
            <a:alphaModFix/>
          </a:blip>
          <a:stretch>
            <a:fillRect/>
          </a:stretch>
        </p:blipFill>
        <p:spPr>
          <a:xfrm>
            <a:off x="-10" y="0"/>
            <a:ext cx="9136072" cy="5143501"/>
          </a:xfrm>
          <a:prstGeom prst="rect">
            <a:avLst/>
          </a:prstGeom>
          <a:noFill/>
          <a:ln>
            <a:noFill/>
          </a:ln>
        </p:spPr>
      </p:pic>
      <p:sp>
        <p:nvSpPr>
          <p:cNvPr id="392" name="Google Shape;392;p43"/>
          <p:cNvSpPr txBox="1"/>
          <p:nvPr>
            <p:ph type="title"/>
          </p:nvPr>
        </p:nvSpPr>
        <p:spPr>
          <a:xfrm>
            <a:off x="1679250" y="19200"/>
            <a:ext cx="578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chemeClr val="lt1"/>
                </a:solidFill>
                <a:latin typeface="Red Hat Display"/>
                <a:ea typeface="Red Hat Display"/>
                <a:cs typeface="Red Hat Display"/>
                <a:sym typeface="Red Hat Display"/>
              </a:rPr>
              <a:t>GIVfi Opens up GIVdowments</a:t>
            </a:r>
            <a:endParaRPr b="1" sz="3000">
              <a:solidFill>
                <a:schemeClr val="lt1"/>
              </a:solidFill>
              <a:latin typeface="Red Hat Display"/>
              <a:ea typeface="Red Hat Display"/>
              <a:cs typeface="Red Hat Display"/>
              <a:sym typeface="Red Hat Display"/>
            </a:endParaRPr>
          </a:p>
        </p:txBody>
      </p:sp>
      <p:pic>
        <p:nvPicPr>
          <p:cNvPr id="393" name="Google Shape;393;p43"/>
          <p:cNvPicPr preferRelativeResize="0"/>
          <p:nvPr/>
        </p:nvPicPr>
        <p:blipFill rotWithShape="1">
          <a:blip r:embed="rId4">
            <a:alphaModFix/>
          </a:blip>
          <a:srcRect b="-23152" l="40049" r="-23140" t="0"/>
          <a:stretch/>
        </p:blipFill>
        <p:spPr>
          <a:xfrm>
            <a:off x="-2" y="322650"/>
            <a:ext cx="1408274" cy="2001000"/>
          </a:xfrm>
          <a:prstGeom prst="rect">
            <a:avLst/>
          </a:prstGeom>
          <a:noFill/>
          <a:ln>
            <a:noFill/>
          </a:ln>
        </p:spPr>
      </p:pic>
      <p:sp>
        <p:nvSpPr>
          <p:cNvPr id="394" name="Google Shape;394;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395" name="Google Shape;395;p43"/>
          <p:cNvPicPr preferRelativeResize="0"/>
          <p:nvPr/>
        </p:nvPicPr>
        <p:blipFill>
          <a:blip r:embed="rId5">
            <a:alphaModFix/>
          </a:blip>
          <a:stretch>
            <a:fillRect/>
          </a:stretch>
        </p:blipFill>
        <p:spPr>
          <a:xfrm>
            <a:off x="8193475" y="0"/>
            <a:ext cx="946550" cy="1294675"/>
          </a:xfrm>
          <a:prstGeom prst="rect">
            <a:avLst/>
          </a:prstGeom>
          <a:noFill/>
          <a:ln>
            <a:noFill/>
          </a:ln>
        </p:spPr>
      </p:pic>
      <p:pic>
        <p:nvPicPr>
          <p:cNvPr id="396" name="Google Shape;396;p43"/>
          <p:cNvPicPr preferRelativeResize="0"/>
          <p:nvPr/>
        </p:nvPicPr>
        <p:blipFill rotWithShape="1">
          <a:blip r:embed="rId6">
            <a:alphaModFix/>
          </a:blip>
          <a:srcRect b="0" l="0" r="26356" t="0"/>
          <a:stretch/>
        </p:blipFill>
        <p:spPr>
          <a:xfrm>
            <a:off x="7932025" y="2902225"/>
            <a:ext cx="1211976" cy="1624900"/>
          </a:xfrm>
          <a:prstGeom prst="rect">
            <a:avLst/>
          </a:prstGeom>
          <a:noFill/>
          <a:ln>
            <a:noFill/>
          </a:ln>
        </p:spPr>
      </p:pic>
      <p:pic>
        <p:nvPicPr>
          <p:cNvPr id="397" name="Google Shape;397;p43"/>
          <p:cNvPicPr preferRelativeResize="0"/>
          <p:nvPr/>
        </p:nvPicPr>
        <p:blipFill rotWithShape="1">
          <a:blip r:embed="rId7">
            <a:alphaModFix/>
          </a:blip>
          <a:srcRect b="16506" l="0" r="0" t="0"/>
          <a:stretch/>
        </p:blipFill>
        <p:spPr>
          <a:xfrm>
            <a:off x="0" y="3426075"/>
            <a:ext cx="1033700" cy="1717425"/>
          </a:xfrm>
          <a:prstGeom prst="rect">
            <a:avLst/>
          </a:prstGeom>
          <a:noFill/>
          <a:ln>
            <a:noFill/>
          </a:ln>
        </p:spPr>
      </p:pic>
      <p:pic>
        <p:nvPicPr>
          <p:cNvPr id="398" name="Google Shape;398;p43"/>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
        <p:nvSpPr>
          <p:cNvPr id="399" name="Google Shape;399;p43"/>
          <p:cNvSpPr txBox="1"/>
          <p:nvPr/>
        </p:nvSpPr>
        <p:spPr>
          <a:xfrm>
            <a:off x="1551450" y="710563"/>
            <a:ext cx="6041100" cy="188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latin typeface="Red Hat Text"/>
                <a:ea typeface="Red Hat Text"/>
                <a:cs typeface="Red Hat Text"/>
                <a:sym typeface="Red Hat Text"/>
              </a:rPr>
              <a:t>GIVfi opens up the ability for the nearly $2 trillion USD worth of tradfi endowments to easily start earning interest in defi and automate the allocation of those funds to projects on our platform.</a:t>
            </a:r>
            <a:br>
              <a:rPr lang="en">
                <a:solidFill>
                  <a:schemeClr val="lt1"/>
                </a:solidFill>
                <a:latin typeface="Red Hat Text"/>
                <a:ea typeface="Red Hat Text"/>
                <a:cs typeface="Red Hat Text"/>
                <a:sym typeface="Red Hat Text"/>
              </a:rPr>
            </a:br>
            <a:br>
              <a:rPr lang="en">
                <a:solidFill>
                  <a:schemeClr val="lt1"/>
                </a:solidFill>
                <a:latin typeface="Red Hat Text"/>
                <a:ea typeface="Red Hat Text"/>
                <a:cs typeface="Red Hat Text"/>
                <a:sym typeface="Red Hat Text"/>
              </a:rPr>
            </a:br>
            <a:r>
              <a:rPr lang="en">
                <a:solidFill>
                  <a:schemeClr val="lt1"/>
                </a:solidFill>
                <a:latin typeface="Red Hat Text"/>
                <a:ea typeface="Red Hat Text"/>
                <a:cs typeface="Red Hat Text"/>
                <a:sym typeface="Red Hat Text"/>
              </a:rPr>
              <a:t>Also, any project </a:t>
            </a:r>
            <a:r>
              <a:rPr lang="en">
                <a:solidFill>
                  <a:schemeClr val="lt1"/>
                </a:solidFill>
                <a:latin typeface="Red Hat Text"/>
                <a:ea typeface="Red Hat Text"/>
                <a:cs typeface="Red Hat Text"/>
                <a:sym typeface="Red Hat Text"/>
              </a:rPr>
              <a:t>can</a:t>
            </a:r>
            <a:r>
              <a:rPr lang="en">
                <a:solidFill>
                  <a:schemeClr val="lt1"/>
                </a:solidFill>
                <a:latin typeface="Red Hat Text"/>
                <a:ea typeface="Red Hat Text"/>
                <a:cs typeface="Red Hat Text"/>
                <a:sym typeface="Red Hat Text"/>
              </a:rPr>
              <a:t> start their own GIVdowment, where 100% of the interest they earn goes straight into their project. This will beat any interest they could earn in a tradfi savings account by many multiples. </a:t>
            </a:r>
            <a:endParaRPr>
              <a:solidFill>
                <a:schemeClr val="lt1"/>
              </a:solidFill>
              <a:latin typeface="Red Hat Text"/>
              <a:ea typeface="Red Hat Text"/>
              <a:cs typeface="Red Hat Text"/>
              <a:sym typeface="Red Hat Text"/>
            </a:endParaRPr>
          </a:p>
        </p:txBody>
      </p:sp>
      <p:sp>
        <p:nvSpPr>
          <p:cNvPr id="400" name="Google Shape;400;p43"/>
          <p:cNvSpPr txBox="1"/>
          <p:nvPr/>
        </p:nvSpPr>
        <p:spPr>
          <a:xfrm>
            <a:off x="2203300" y="4554075"/>
            <a:ext cx="12609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100">
                <a:solidFill>
                  <a:schemeClr val="lt1"/>
                </a:solidFill>
                <a:latin typeface="Red Hat Text"/>
                <a:ea typeface="Red Hat Text"/>
                <a:cs typeface="Red Hat Text"/>
                <a:sym typeface="Red Hat Text"/>
              </a:rPr>
              <a:t>Gitcoin Grants</a:t>
            </a:r>
            <a:endParaRPr b="1" sz="1100">
              <a:solidFill>
                <a:schemeClr val="lt1"/>
              </a:solidFill>
              <a:latin typeface="Red Hat Text"/>
              <a:ea typeface="Red Hat Text"/>
              <a:cs typeface="Red Hat Text"/>
              <a:sym typeface="Red Hat Text"/>
            </a:endParaRPr>
          </a:p>
        </p:txBody>
      </p:sp>
      <p:sp>
        <p:nvSpPr>
          <p:cNvPr id="401" name="Google Shape;401;p43"/>
          <p:cNvSpPr txBox="1"/>
          <p:nvPr/>
        </p:nvSpPr>
        <p:spPr>
          <a:xfrm>
            <a:off x="2129650" y="3428850"/>
            <a:ext cx="14082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100">
                <a:solidFill>
                  <a:schemeClr val="lt1"/>
                </a:solidFill>
                <a:latin typeface="Red Hat Text"/>
                <a:ea typeface="Red Hat Text"/>
                <a:cs typeface="Red Hat Text"/>
                <a:sym typeface="Red Hat Text"/>
              </a:rPr>
              <a:t>Environmental </a:t>
            </a:r>
            <a:br>
              <a:rPr b="1" lang="en" sz="1100">
                <a:solidFill>
                  <a:schemeClr val="lt1"/>
                </a:solidFill>
                <a:latin typeface="Red Hat Text"/>
                <a:ea typeface="Red Hat Text"/>
                <a:cs typeface="Red Hat Text"/>
                <a:sym typeface="Red Hat Text"/>
              </a:rPr>
            </a:br>
            <a:r>
              <a:rPr b="1" lang="en" sz="1100">
                <a:solidFill>
                  <a:schemeClr val="lt1"/>
                </a:solidFill>
                <a:latin typeface="Red Hat Text"/>
                <a:ea typeface="Red Hat Text"/>
                <a:cs typeface="Red Hat Text"/>
                <a:sym typeface="Red Hat Text"/>
              </a:rPr>
              <a:t>Matching Pool</a:t>
            </a:r>
            <a:endParaRPr b="1" sz="1100">
              <a:solidFill>
                <a:schemeClr val="lt1"/>
              </a:solidFill>
              <a:latin typeface="Red Hat Text"/>
              <a:ea typeface="Red Hat Text"/>
              <a:cs typeface="Red Hat Text"/>
              <a:sym typeface="Red Hat Text"/>
            </a:endParaRPr>
          </a:p>
        </p:txBody>
      </p:sp>
      <p:sp>
        <p:nvSpPr>
          <p:cNvPr id="402" name="Google Shape;402;p43"/>
          <p:cNvSpPr txBox="1"/>
          <p:nvPr/>
        </p:nvSpPr>
        <p:spPr>
          <a:xfrm>
            <a:off x="5282750" y="3370075"/>
            <a:ext cx="2477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100">
                <a:solidFill>
                  <a:schemeClr val="lt1"/>
                </a:solidFill>
                <a:latin typeface="Red Hat Text"/>
                <a:ea typeface="Red Hat Text"/>
                <a:cs typeface="Red Hat Text"/>
                <a:sym typeface="Red Hat Text"/>
              </a:rPr>
              <a:t>Grassroots</a:t>
            </a:r>
            <a:br>
              <a:rPr b="1" lang="en" sz="1100">
                <a:solidFill>
                  <a:schemeClr val="lt1"/>
                </a:solidFill>
                <a:latin typeface="Red Hat Text"/>
                <a:ea typeface="Red Hat Text"/>
                <a:cs typeface="Red Hat Text"/>
                <a:sym typeface="Red Hat Text"/>
              </a:rPr>
            </a:br>
            <a:r>
              <a:rPr b="1" lang="en" sz="1100">
                <a:solidFill>
                  <a:schemeClr val="lt1"/>
                </a:solidFill>
                <a:latin typeface="Red Hat Text"/>
                <a:ea typeface="Red Hat Text"/>
                <a:cs typeface="Red Hat Text"/>
                <a:sym typeface="Red Hat Text"/>
              </a:rPr>
              <a:t>Economics</a:t>
            </a:r>
            <a:endParaRPr b="1" sz="1100">
              <a:solidFill>
                <a:schemeClr val="lt1"/>
              </a:solidFill>
              <a:latin typeface="Red Hat Text"/>
              <a:ea typeface="Red Hat Text"/>
              <a:cs typeface="Red Hat Text"/>
              <a:sym typeface="Red Hat Text"/>
            </a:endParaRPr>
          </a:p>
        </p:txBody>
      </p:sp>
      <p:sp>
        <p:nvSpPr>
          <p:cNvPr id="403" name="Google Shape;403;p43"/>
          <p:cNvSpPr txBox="1"/>
          <p:nvPr/>
        </p:nvSpPr>
        <p:spPr>
          <a:xfrm>
            <a:off x="5618925" y="4201425"/>
            <a:ext cx="14082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100">
                <a:solidFill>
                  <a:schemeClr val="lt1"/>
                </a:solidFill>
                <a:latin typeface="Red Hat Text"/>
                <a:ea typeface="Red Hat Text"/>
                <a:cs typeface="Red Hat Text"/>
                <a:sym typeface="Red Hat Text"/>
              </a:rPr>
              <a:t>Refugee Support Matching Pool</a:t>
            </a:r>
            <a:endParaRPr b="1" sz="1100">
              <a:solidFill>
                <a:schemeClr val="lt1"/>
              </a:solidFill>
              <a:latin typeface="Red Hat Text"/>
              <a:ea typeface="Red Hat Text"/>
              <a:cs typeface="Red Hat Text"/>
              <a:sym typeface="Red Hat Text"/>
            </a:endParaRPr>
          </a:p>
        </p:txBody>
      </p:sp>
      <p:pic>
        <p:nvPicPr>
          <p:cNvPr id="404" name="Google Shape;404;p43"/>
          <p:cNvPicPr preferRelativeResize="0"/>
          <p:nvPr/>
        </p:nvPicPr>
        <p:blipFill>
          <a:blip r:embed="rId9">
            <a:alphaModFix/>
          </a:blip>
          <a:stretch>
            <a:fillRect/>
          </a:stretch>
        </p:blipFill>
        <p:spPr>
          <a:xfrm>
            <a:off x="3096374" y="3318700"/>
            <a:ext cx="2951255" cy="1768150"/>
          </a:xfrm>
          <a:prstGeom prst="rect">
            <a:avLst/>
          </a:prstGeom>
          <a:noFill/>
          <a:ln>
            <a:noFill/>
          </a:ln>
        </p:spPr>
      </p:pic>
      <p:sp>
        <p:nvSpPr>
          <p:cNvPr id="405" name="Google Shape;405;p43"/>
          <p:cNvSpPr txBox="1"/>
          <p:nvPr>
            <p:ph type="title"/>
          </p:nvPr>
        </p:nvSpPr>
        <p:spPr>
          <a:xfrm>
            <a:off x="1113000" y="2571750"/>
            <a:ext cx="6918000" cy="75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solidFill>
                  <a:srgbClr val="FED670"/>
                </a:solidFill>
                <a:latin typeface="Red Hat Display"/>
                <a:ea typeface="Red Hat Display"/>
                <a:cs typeface="Red Hat Display"/>
                <a:sym typeface="Red Hat Display"/>
              </a:rPr>
              <a:t>Choose where your interest streams</a:t>
            </a:r>
            <a:r>
              <a:rPr b="1" lang="en" sz="3000">
                <a:solidFill>
                  <a:srgbClr val="FED670"/>
                </a:solidFill>
                <a:latin typeface="Red Hat Display"/>
                <a:ea typeface="Red Hat Display"/>
                <a:cs typeface="Red Hat Display"/>
                <a:sym typeface="Red Hat Display"/>
              </a:rPr>
              <a:t> </a:t>
            </a:r>
            <a:endParaRPr b="1" sz="3000">
              <a:solidFill>
                <a:srgbClr val="FED670"/>
              </a:solidFill>
              <a:latin typeface="Red Hat Display"/>
              <a:ea typeface="Red Hat Display"/>
              <a:cs typeface="Red Hat Display"/>
              <a:sym typeface="Red Hat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6"/>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08" name="Google Shape;108;p26"/>
          <p:cNvSpPr txBox="1"/>
          <p:nvPr>
            <p:ph type="title"/>
          </p:nvPr>
        </p:nvSpPr>
        <p:spPr>
          <a:xfrm>
            <a:off x="1361700" y="286650"/>
            <a:ext cx="64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00">
                <a:solidFill>
                  <a:srgbClr val="FED670"/>
                </a:solidFill>
                <a:latin typeface="Red Hat Display"/>
                <a:ea typeface="Red Hat Display"/>
                <a:cs typeface="Red Hat Display"/>
                <a:sym typeface="Red Hat Display"/>
              </a:rPr>
              <a:t>Using web3 to evolve philanthropy</a:t>
            </a:r>
            <a:endParaRPr b="1" sz="2900">
              <a:solidFill>
                <a:srgbClr val="FED670"/>
              </a:solidFill>
              <a:latin typeface="Red Hat Display"/>
              <a:ea typeface="Red Hat Display"/>
              <a:cs typeface="Red Hat Display"/>
              <a:sym typeface="Red Hat Display"/>
            </a:endParaRPr>
          </a:p>
        </p:txBody>
      </p:sp>
      <p:sp>
        <p:nvSpPr>
          <p:cNvPr id="109" name="Google Shape;109;p26"/>
          <p:cNvSpPr txBox="1"/>
          <p:nvPr/>
        </p:nvSpPr>
        <p:spPr>
          <a:xfrm>
            <a:off x="0" y="919275"/>
            <a:ext cx="9135900" cy="88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lt1"/>
                </a:solidFill>
                <a:latin typeface="Red Hat Display"/>
                <a:ea typeface="Red Hat Display"/>
                <a:cs typeface="Red Hat Display"/>
                <a:sym typeface="Red Hat Display"/>
              </a:rPr>
              <a:t>Giveth has the </a:t>
            </a:r>
            <a:r>
              <a:rPr b="1" lang="en" sz="1800">
                <a:solidFill>
                  <a:srgbClr val="E1458D"/>
                </a:solidFill>
                <a:latin typeface="Red Hat Display"/>
                <a:ea typeface="Red Hat Display"/>
                <a:cs typeface="Red Hat Display"/>
                <a:sym typeface="Red Hat Display"/>
              </a:rPr>
              <a:t>best donation platform</a:t>
            </a:r>
            <a:r>
              <a:rPr b="1" lang="en" sz="1800">
                <a:solidFill>
                  <a:schemeClr val="lt1"/>
                </a:solidFill>
                <a:latin typeface="Red Hat Display"/>
                <a:ea typeface="Red Hat Display"/>
                <a:cs typeface="Red Hat Display"/>
                <a:sym typeface="Red Hat Display"/>
              </a:rPr>
              <a:t> in the world &amp; MORE! </a:t>
            </a:r>
            <a:endParaRPr b="1" sz="1800">
              <a:solidFill>
                <a:schemeClr val="lt1"/>
              </a:solidFill>
              <a:latin typeface="Red Hat Display"/>
              <a:ea typeface="Red Hat Display"/>
              <a:cs typeface="Red Hat Display"/>
              <a:sym typeface="Red Hat Display"/>
            </a:endParaRPr>
          </a:p>
          <a:p>
            <a:pPr indent="0" lvl="0" marL="0" rtl="0" algn="ctr">
              <a:lnSpc>
                <a:spcPct val="115000"/>
              </a:lnSpc>
              <a:spcBef>
                <a:spcPts val="1200"/>
              </a:spcBef>
              <a:spcAft>
                <a:spcPts val="1200"/>
              </a:spcAft>
              <a:buNone/>
            </a:pPr>
            <a:r>
              <a:rPr b="1" lang="en" sz="1500">
                <a:solidFill>
                  <a:schemeClr val="lt1"/>
                </a:solidFill>
                <a:latin typeface="Red Hat Display"/>
                <a:ea typeface="Red Hat Display"/>
                <a:cs typeface="Red Hat Display"/>
                <a:sym typeface="Red Hat Display"/>
              </a:rPr>
              <a:t>Giveth provides value and benefits everyone involved:</a:t>
            </a:r>
            <a:endParaRPr b="1" sz="1500">
              <a:solidFill>
                <a:schemeClr val="lt1"/>
              </a:solidFill>
              <a:latin typeface="Red Hat Display"/>
              <a:ea typeface="Red Hat Display"/>
              <a:cs typeface="Red Hat Display"/>
              <a:sym typeface="Red Hat Display"/>
            </a:endParaRPr>
          </a:p>
        </p:txBody>
      </p:sp>
      <p:pic>
        <p:nvPicPr>
          <p:cNvPr id="110" name="Google Shape;110;p26"/>
          <p:cNvPicPr preferRelativeResize="0"/>
          <p:nvPr/>
        </p:nvPicPr>
        <p:blipFill rotWithShape="1">
          <a:blip r:embed="rId4">
            <a:alphaModFix/>
          </a:blip>
          <a:srcRect b="-23152" l="40049" r="-23140" t="0"/>
          <a:stretch/>
        </p:blipFill>
        <p:spPr>
          <a:xfrm>
            <a:off x="-2" y="322650"/>
            <a:ext cx="1408274" cy="2001000"/>
          </a:xfrm>
          <a:prstGeom prst="rect">
            <a:avLst/>
          </a:prstGeom>
          <a:noFill/>
          <a:ln>
            <a:noFill/>
          </a:ln>
        </p:spPr>
      </p:pic>
      <p:sp>
        <p:nvSpPr>
          <p:cNvPr id="111" name="Google Shape;111;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12" name="Google Shape;112;p26"/>
          <p:cNvSpPr/>
          <p:nvPr/>
        </p:nvSpPr>
        <p:spPr>
          <a:xfrm>
            <a:off x="4744200" y="227370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GIV holders</a:t>
            </a:r>
            <a:r>
              <a:rPr lang="en" sz="1200">
                <a:solidFill>
                  <a:schemeClr val="lt1"/>
                </a:solidFill>
                <a:latin typeface="Red Hat Text"/>
                <a:ea typeface="Red Hat Text"/>
                <a:cs typeface="Red Hat Text"/>
                <a:sym typeface="Red Hat Text"/>
              </a:rPr>
              <a:t> can earn a </a:t>
            </a:r>
            <a:r>
              <a:rPr lang="en" sz="1200">
                <a:solidFill>
                  <a:schemeClr val="lt1"/>
                </a:solidFill>
                <a:latin typeface="Red Hat Text"/>
                <a:ea typeface="Red Hat Text"/>
                <a:cs typeface="Red Hat Text"/>
                <a:sym typeface="Red Hat Text"/>
              </a:rPr>
              <a:t>yield</a:t>
            </a:r>
            <a:r>
              <a:rPr lang="en" sz="1200">
                <a:solidFill>
                  <a:schemeClr val="lt1"/>
                </a:solidFill>
                <a:latin typeface="Red Hat Text"/>
                <a:ea typeface="Red Hat Text"/>
                <a:cs typeface="Red Hat Text"/>
                <a:sym typeface="Red Hat Text"/>
              </a:rPr>
              <a:t> participating in the </a:t>
            </a:r>
            <a:r>
              <a:rPr b="1" lang="en" sz="1200">
                <a:solidFill>
                  <a:schemeClr val="lt1"/>
                </a:solidFill>
                <a:latin typeface="Red Hat Text"/>
                <a:ea typeface="Red Hat Text"/>
                <a:cs typeface="Red Hat Text"/>
                <a:sym typeface="Red Hat Text"/>
              </a:rPr>
              <a:t>GIVeconomy</a:t>
            </a:r>
            <a:r>
              <a:rPr lang="en" sz="1200">
                <a:solidFill>
                  <a:schemeClr val="lt1"/>
                </a:solidFill>
                <a:latin typeface="Red Hat Text"/>
                <a:ea typeface="Red Hat Text"/>
                <a:cs typeface="Red Hat Text"/>
                <a:sym typeface="Red Hat Text"/>
              </a:rPr>
              <a:t>.</a:t>
            </a:r>
            <a:endParaRPr sz="1200">
              <a:solidFill>
                <a:schemeClr val="lt1"/>
              </a:solidFill>
              <a:latin typeface="Red Hat Text"/>
              <a:ea typeface="Red Hat Text"/>
              <a:cs typeface="Red Hat Text"/>
              <a:sym typeface="Red Hat Text"/>
            </a:endParaRPr>
          </a:p>
        </p:txBody>
      </p:sp>
      <p:sp>
        <p:nvSpPr>
          <p:cNvPr id="113" name="Google Shape;113;p26"/>
          <p:cNvSpPr/>
          <p:nvPr/>
        </p:nvSpPr>
        <p:spPr>
          <a:xfrm>
            <a:off x="2934937" y="2269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Donors get up to 80</a:t>
            </a:r>
            <a:r>
              <a:rPr lang="en" sz="1000">
                <a:solidFill>
                  <a:schemeClr val="lt1"/>
                </a:solidFill>
                <a:latin typeface="Red Hat Text"/>
                <a:ea typeface="Red Hat Text"/>
                <a:cs typeface="Red Hat Text"/>
                <a:sym typeface="Red Hat Text"/>
              </a:rPr>
              <a:t>%</a:t>
            </a:r>
            <a:r>
              <a:rPr lang="en" sz="1200">
                <a:solidFill>
                  <a:schemeClr val="lt1"/>
                </a:solidFill>
                <a:latin typeface="Red Hat Text"/>
                <a:ea typeface="Red Hat Text"/>
                <a:cs typeface="Red Hat Text"/>
                <a:sym typeface="Red Hat Text"/>
              </a:rPr>
              <a:t> of their donation back with </a:t>
            </a:r>
            <a:r>
              <a:rPr b="1" lang="en" sz="1200">
                <a:solidFill>
                  <a:schemeClr val="lt1"/>
                </a:solidFill>
                <a:latin typeface="Red Hat Text"/>
                <a:ea typeface="Red Hat Text"/>
                <a:cs typeface="Red Hat Text"/>
                <a:sym typeface="Red Hat Text"/>
              </a:rPr>
              <a:t>GIVbacks</a:t>
            </a:r>
            <a:r>
              <a:rPr lang="en" sz="1200">
                <a:solidFill>
                  <a:schemeClr val="lt1"/>
                </a:solidFill>
                <a:latin typeface="Red Hat Text"/>
                <a:ea typeface="Red Hat Text"/>
                <a:cs typeface="Red Hat Text"/>
                <a:sym typeface="Red Hat Text"/>
              </a:rPr>
              <a:t>.</a:t>
            </a:r>
            <a:r>
              <a:rPr lang="en" sz="1200">
                <a:solidFill>
                  <a:schemeClr val="lt1"/>
                </a:solidFill>
                <a:latin typeface="Red Hat Text"/>
                <a:ea typeface="Red Hat Text"/>
                <a:cs typeface="Red Hat Text"/>
                <a:sym typeface="Red Hat Text"/>
              </a:rPr>
              <a:t> </a:t>
            </a:r>
            <a:r>
              <a:rPr lang="en" sz="900">
                <a:solidFill>
                  <a:schemeClr val="lt1"/>
                </a:solidFill>
                <a:latin typeface="Red Hat Text"/>
                <a:ea typeface="Red Hat Text"/>
                <a:cs typeface="Red Hat Text"/>
                <a:sym typeface="Red Hat Text"/>
              </a:rPr>
              <a:t>(Incentive program that rewards donors with GIV.)</a:t>
            </a:r>
            <a:endParaRPr sz="900">
              <a:solidFill>
                <a:schemeClr val="lt1"/>
              </a:solidFill>
              <a:latin typeface="Red Hat Text"/>
              <a:ea typeface="Red Hat Text"/>
              <a:cs typeface="Red Hat Text"/>
              <a:sym typeface="Red Hat Text"/>
            </a:endParaRPr>
          </a:p>
        </p:txBody>
      </p:sp>
      <p:sp>
        <p:nvSpPr>
          <p:cNvPr id="114" name="Google Shape;114;p26"/>
          <p:cNvSpPr/>
          <p:nvPr/>
        </p:nvSpPr>
        <p:spPr>
          <a:xfrm>
            <a:off x="6553450" y="2269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ReFi organizations can reward their community with </a:t>
            </a:r>
            <a:r>
              <a:rPr b="1" lang="en" sz="1200">
                <a:solidFill>
                  <a:schemeClr val="lt1"/>
                </a:solidFill>
                <a:latin typeface="Red Hat Text"/>
                <a:ea typeface="Red Hat Text"/>
                <a:cs typeface="Red Hat Text"/>
                <a:sym typeface="Red Hat Text"/>
              </a:rPr>
              <a:t>Regen Farms</a:t>
            </a:r>
            <a:r>
              <a:rPr lang="en" sz="1200">
                <a:solidFill>
                  <a:schemeClr val="lt1"/>
                </a:solidFill>
                <a:latin typeface="Red Hat Text"/>
                <a:ea typeface="Red Hat Text"/>
                <a:cs typeface="Red Hat Text"/>
                <a:sym typeface="Red Hat Text"/>
              </a:rPr>
              <a:t>.</a:t>
            </a:r>
            <a:endParaRPr sz="1200">
              <a:solidFill>
                <a:schemeClr val="lt1"/>
              </a:solidFill>
              <a:latin typeface="Red Hat Text"/>
              <a:ea typeface="Red Hat Text"/>
              <a:cs typeface="Red Hat Text"/>
              <a:sym typeface="Red Hat Text"/>
            </a:endParaRPr>
          </a:p>
        </p:txBody>
      </p:sp>
      <p:pic>
        <p:nvPicPr>
          <p:cNvPr id="115" name="Google Shape;115;p26"/>
          <p:cNvPicPr preferRelativeResize="0"/>
          <p:nvPr/>
        </p:nvPicPr>
        <p:blipFill>
          <a:blip r:embed="rId5">
            <a:alphaModFix/>
          </a:blip>
          <a:stretch>
            <a:fillRect/>
          </a:stretch>
        </p:blipFill>
        <p:spPr>
          <a:xfrm>
            <a:off x="7799500" y="0"/>
            <a:ext cx="1340525" cy="1833527"/>
          </a:xfrm>
          <a:prstGeom prst="rect">
            <a:avLst/>
          </a:prstGeom>
          <a:noFill/>
          <a:ln>
            <a:noFill/>
          </a:ln>
        </p:spPr>
      </p:pic>
      <p:pic>
        <p:nvPicPr>
          <p:cNvPr id="116" name="Google Shape;116;p26"/>
          <p:cNvPicPr preferRelativeResize="0"/>
          <p:nvPr/>
        </p:nvPicPr>
        <p:blipFill rotWithShape="1">
          <a:blip r:embed="rId6">
            <a:alphaModFix/>
          </a:blip>
          <a:srcRect b="0" l="0" r="26356" t="0"/>
          <a:stretch/>
        </p:blipFill>
        <p:spPr>
          <a:xfrm>
            <a:off x="7932025" y="2902225"/>
            <a:ext cx="1211976" cy="1624900"/>
          </a:xfrm>
          <a:prstGeom prst="rect">
            <a:avLst/>
          </a:prstGeom>
          <a:noFill/>
          <a:ln>
            <a:noFill/>
          </a:ln>
        </p:spPr>
      </p:pic>
      <p:pic>
        <p:nvPicPr>
          <p:cNvPr id="117" name="Google Shape;117;p26"/>
          <p:cNvPicPr preferRelativeResize="0"/>
          <p:nvPr/>
        </p:nvPicPr>
        <p:blipFill rotWithShape="1">
          <a:blip r:embed="rId7">
            <a:alphaModFix/>
          </a:blip>
          <a:srcRect b="16506" l="0" r="0" t="0"/>
          <a:stretch/>
        </p:blipFill>
        <p:spPr>
          <a:xfrm>
            <a:off x="0" y="1982750"/>
            <a:ext cx="1902400" cy="3160751"/>
          </a:xfrm>
          <a:prstGeom prst="rect">
            <a:avLst/>
          </a:prstGeom>
          <a:noFill/>
          <a:ln>
            <a:noFill/>
          </a:ln>
        </p:spPr>
      </p:pic>
      <p:sp>
        <p:nvSpPr>
          <p:cNvPr id="118" name="Google Shape;118;p26"/>
          <p:cNvSpPr/>
          <p:nvPr/>
        </p:nvSpPr>
        <p:spPr>
          <a:xfrm>
            <a:off x="1125700" y="2269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100% donations go from donors to projects anywhere in the world.</a:t>
            </a:r>
            <a:endParaRPr b="1" sz="1200">
              <a:solidFill>
                <a:schemeClr val="lt1"/>
              </a:solidFill>
              <a:latin typeface="Red Hat Text"/>
              <a:ea typeface="Red Hat Text"/>
              <a:cs typeface="Red Hat Text"/>
              <a:sym typeface="Red Hat Text"/>
            </a:endParaRPr>
          </a:p>
        </p:txBody>
      </p:sp>
      <p:pic>
        <p:nvPicPr>
          <p:cNvPr id="119" name="Google Shape;119;p26"/>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pic>
        <p:nvPicPr>
          <p:cNvPr id="120" name="Google Shape;120;p26"/>
          <p:cNvPicPr preferRelativeResize="0"/>
          <p:nvPr/>
        </p:nvPicPr>
        <p:blipFill>
          <a:blip r:embed="rId9">
            <a:alphaModFix/>
          </a:blip>
          <a:stretch>
            <a:fillRect/>
          </a:stretch>
        </p:blipFill>
        <p:spPr>
          <a:xfrm>
            <a:off x="1674650" y="2511300"/>
            <a:ext cx="562192" cy="572700"/>
          </a:xfrm>
          <a:prstGeom prst="rect">
            <a:avLst/>
          </a:prstGeom>
          <a:noFill/>
          <a:ln>
            <a:noFill/>
          </a:ln>
          <a:effectLst>
            <a:outerShdw blurRad="142875" rotWithShape="0" algn="bl">
              <a:srgbClr val="000000">
                <a:alpha val="9410"/>
              </a:srgbClr>
            </a:outerShdw>
          </a:effectLst>
        </p:spPr>
      </p:pic>
      <p:pic>
        <p:nvPicPr>
          <p:cNvPr id="121" name="Google Shape;121;p26"/>
          <p:cNvPicPr preferRelativeResize="0"/>
          <p:nvPr/>
        </p:nvPicPr>
        <p:blipFill>
          <a:blip r:embed="rId10">
            <a:alphaModFix/>
          </a:blip>
          <a:stretch>
            <a:fillRect/>
          </a:stretch>
        </p:blipFill>
        <p:spPr>
          <a:xfrm>
            <a:off x="3438388" y="2401225"/>
            <a:ext cx="653325" cy="653325"/>
          </a:xfrm>
          <a:prstGeom prst="rect">
            <a:avLst/>
          </a:prstGeom>
          <a:noFill/>
          <a:ln>
            <a:noFill/>
          </a:ln>
          <a:effectLst>
            <a:outerShdw blurRad="142875" rotWithShape="0" algn="bl">
              <a:srgbClr val="000000">
                <a:alpha val="9410"/>
              </a:srgbClr>
            </a:outerShdw>
          </a:effectLst>
        </p:spPr>
      </p:pic>
      <p:pic>
        <p:nvPicPr>
          <p:cNvPr id="122" name="Google Shape;122;p26"/>
          <p:cNvPicPr preferRelativeResize="0"/>
          <p:nvPr/>
        </p:nvPicPr>
        <p:blipFill>
          <a:blip r:embed="rId11">
            <a:alphaModFix/>
          </a:blip>
          <a:stretch>
            <a:fillRect/>
          </a:stretch>
        </p:blipFill>
        <p:spPr>
          <a:xfrm>
            <a:off x="5293188" y="2441539"/>
            <a:ext cx="562200" cy="712221"/>
          </a:xfrm>
          <a:prstGeom prst="rect">
            <a:avLst/>
          </a:prstGeom>
          <a:noFill/>
          <a:ln>
            <a:noFill/>
          </a:ln>
          <a:effectLst>
            <a:outerShdw blurRad="142875" rotWithShape="0" algn="bl">
              <a:srgbClr val="000000">
                <a:alpha val="9410"/>
              </a:srgbClr>
            </a:outerShdw>
          </a:effectLst>
        </p:spPr>
      </p:pic>
      <p:pic>
        <p:nvPicPr>
          <p:cNvPr id="123" name="Google Shape;123;p26"/>
          <p:cNvPicPr preferRelativeResize="0"/>
          <p:nvPr/>
        </p:nvPicPr>
        <p:blipFill>
          <a:blip r:embed="rId12">
            <a:alphaModFix/>
          </a:blip>
          <a:stretch>
            <a:fillRect/>
          </a:stretch>
        </p:blipFill>
        <p:spPr>
          <a:xfrm>
            <a:off x="7056878" y="2401738"/>
            <a:ext cx="653325" cy="652322"/>
          </a:xfrm>
          <a:prstGeom prst="rect">
            <a:avLst/>
          </a:prstGeom>
          <a:noFill/>
          <a:ln>
            <a:noFill/>
          </a:ln>
          <a:effectLst>
            <a:outerShdw blurRad="142875" rotWithShape="0" algn="bl">
              <a:srgbClr val="000000">
                <a:alpha val="9410"/>
              </a:srgbClr>
            </a:outerShdw>
          </a:effectLst>
        </p:spPr>
      </p:pic>
      <p:sp>
        <p:nvSpPr>
          <p:cNvPr id="124" name="Google Shape;124;p26"/>
          <p:cNvSpPr txBox="1"/>
          <p:nvPr/>
        </p:nvSpPr>
        <p:spPr>
          <a:xfrm>
            <a:off x="1228850" y="1709613"/>
            <a:ext cx="14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ed Hat Text"/>
                <a:ea typeface="Red Hat Text"/>
                <a:cs typeface="Red Hat Text"/>
                <a:sym typeface="Red Hat Text"/>
              </a:rPr>
              <a:t>non-profits</a:t>
            </a:r>
            <a:endParaRPr b="1" sz="1200">
              <a:solidFill>
                <a:schemeClr val="lt1"/>
              </a:solidFill>
              <a:latin typeface="Red Hat Text"/>
              <a:ea typeface="Red Hat Text"/>
              <a:cs typeface="Red Hat Text"/>
              <a:sym typeface="Red Hat Text"/>
            </a:endParaRPr>
          </a:p>
        </p:txBody>
      </p:sp>
      <p:sp>
        <p:nvSpPr>
          <p:cNvPr id="125" name="Google Shape;125;p26"/>
          <p:cNvSpPr/>
          <p:nvPr/>
        </p:nvSpPr>
        <p:spPr>
          <a:xfrm>
            <a:off x="1125700" y="1825850"/>
            <a:ext cx="1660200" cy="329400"/>
          </a:xfrm>
          <a:prstGeom prst="roundRect">
            <a:avLst>
              <a:gd fmla="val 16667" name="adj"/>
            </a:avLst>
          </a:prstGeom>
          <a:solidFill>
            <a:srgbClr val="7861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non-profits</a:t>
            </a:r>
            <a:endParaRPr b="1" sz="1300">
              <a:solidFill>
                <a:schemeClr val="lt1"/>
              </a:solidFill>
            </a:endParaRPr>
          </a:p>
        </p:txBody>
      </p:sp>
      <p:sp>
        <p:nvSpPr>
          <p:cNvPr id="126" name="Google Shape;126;p26"/>
          <p:cNvSpPr/>
          <p:nvPr/>
        </p:nvSpPr>
        <p:spPr>
          <a:xfrm>
            <a:off x="2954500" y="1825850"/>
            <a:ext cx="1660200" cy="329400"/>
          </a:xfrm>
          <a:prstGeom prst="roundRect">
            <a:avLst>
              <a:gd fmla="val 16667" name="adj"/>
            </a:avLst>
          </a:prstGeom>
          <a:solidFill>
            <a:srgbClr val="7861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donors</a:t>
            </a:r>
            <a:endParaRPr b="1" sz="1300">
              <a:solidFill>
                <a:schemeClr val="lt1"/>
              </a:solidFill>
            </a:endParaRPr>
          </a:p>
        </p:txBody>
      </p:sp>
      <p:sp>
        <p:nvSpPr>
          <p:cNvPr id="127" name="Google Shape;127;p26"/>
          <p:cNvSpPr/>
          <p:nvPr/>
        </p:nvSpPr>
        <p:spPr>
          <a:xfrm>
            <a:off x="4783300" y="1825850"/>
            <a:ext cx="1660200" cy="329400"/>
          </a:xfrm>
          <a:prstGeom prst="roundRect">
            <a:avLst>
              <a:gd fmla="val 16667" name="adj"/>
            </a:avLst>
          </a:prstGeom>
          <a:solidFill>
            <a:srgbClr val="7861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stakeholders</a:t>
            </a:r>
            <a:endParaRPr b="1" sz="1300">
              <a:solidFill>
                <a:schemeClr val="lt1"/>
              </a:solidFill>
            </a:endParaRPr>
          </a:p>
        </p:txBody>
      </p:sp>
      <p:sp>
        <p:nvSpPr>
          <p:cNvPr id="128" name="Google Shape;128;p26"/>
          <p:cNvSpPr/>
          <p:nvPr/>
        </p:nvSpPr>
        <p:spPr>
          <a:xfrm>
            <a:off x="6535900" y="1825850"/>
            <a:ext cx="1660200" cy="329400"/>
          </a:xfrm>
          <a:prstGeom prst="roundRect">
            <a:avLst>
              <a:gd fmla="val 16667" name="adj"/>
            </a:avLst>
          </a:prstGeom>
          <a:solidFill>
            <a:srgbClr val="7861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Impact DAOs</a:t>
            </a:r>
            <a:endParaRPr b="1" sz="13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4"/>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411" name="Google Shape;411;p44"/>
          <p:cNvGrpSpPr/>
          <p:nvPr/>
        </p:nvGrpSpPr>
        <p:grpSpPr>
          <a:xfrm>
            <a:off x="8330688" y="10995400"/>
            <a:ext cx="7722611" cy="1173600"/>
            <a:chOff x="7543488" y="11065850"/>
            <a:chExt cx="7722611" cy="1173600"/>
          </a:xfrm>
        </p:grpSpPr>
        <p:sp>
          <p:nvSpPr>
            <p:cNvPr id="412" name="Google Shape;412;p44"/>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413" name="Google Shape;413;p44"/>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414" name="Google Shape;414;p44"/>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415" name="Google Shape;415;p44"/>
          <p:cNvPicPr preferRelativeResize="0"/>
          <p:nvPr/>
        </p:nvPicPr>
        <p:blipFill>
          <a:blip r:embed="rId6">
            <a:alphaModFix/>
          </a:blip>
          <a:stretch>
            <a:fillRect/>
          </a:stretch>
        </p:blipFill>
        <p:spPr>
          <a:xfrm>
            <a:off x="2847875" y="68225"/>
            <a:ext cx="5861550" cy="5011502"/>
          </a:xfrm>
          <a:prstGeom prst="rect">
            <a:avLst/>
          </a:prstGeom>
          <a:noFill/>
          <a:ln>
            <a:noFill/>
          </a:ln>
        </p:spPr>
      </p:pic>
      <p:sp>
        <p:nvSpPr>
          <p:cNvPr id="416" name="Google Shape;416;p44"/>
          <p:cNvSpPr txBox="1"/>
          <p:nvPr/>
        </p:nvSpPr>
        <p:spPr>
          <a:xfrm>
            <a:off x="503875" y="1731975"/>
            <a:ext cx="2578800" cy="16716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The Path to </a:t>
            </a:r>
            <a:r>
              <a:rPr lang="en" sz="4600">
                <a:solidFill>
                  <a:srgbClr val="FED670"/>
                </a:solidFill>
                <a:latin typeface="Red Hat Display Black"/>
                <a:ea typeface="Red Hat Display Black"/>
                <a:cs typeface="Red Hat Display Black"/>
                <a:sym typeface="Red Hat Display Black"/>
              </a:rPr>
              <a:t>Gurves</a:t>
            </a:r>
            <a:endParaRPr sz="4600">
              <a:solidFill>
                <a:srgbClr val="FED670"/>
              </a:solidFill>
              <a:latin typeface="Red Hat Display Black"/>
              <a:ea typeface="Red Hat Display Black"/>
              <a:cs typeface="Red Hat Display Black"/>
              <a:sym typeface="Red Hat Display Black"/>
            </a:endParaRPr>
          </a:p>
        </p:txBody>
      </p:sp>
      <p:pic>
        <p:nvPicPr>
          <p:cNvPr id="417" name="Google Shape;417;p44"/>
          <p:cNvPicPr preferRelativeResize="0"/>
          <p:nvPr/>
        </p:nvPicPr>
        <p:blipFill>
          <a:blip r:embed="rId7">
            <a:alphaModFix/>
          </a:blip>
          <a:stretch>
            <a:fillRect/>
          </a:stretch>
        </p:blipFill>
        <p:spPr>
          <a:xfrm>
            <a:off x="256228" y="4102275"/>
            <a:ext cx="1788100" cy="671375"/>
          </a:xfrm>
          <a:prstGeom prst="rect">
            <a:avLst/>
          </a:prstGeom>
          <a:noFill/>
          <a:ln>
            <a:noFill/>
          </a:ln>
        </p:spPr>
      </p:pic>
      <p:pic>
        <p:nvPicPr>
          <p:cNvPr id="418" name="Google Shape;418;p44"/>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
        <p:nvSpPr>
          <p:cNvPr id="419" name="Google Shape;419;p44"/>
          <p:cNvSpPr txBox="1"/>
          <p:nvPr/>
        </p:nvSpPr>
        <p:spPr>
          <a:xfrm>
            <a:off x="653650" y="3197050"/>
            <a:ext cx="4962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Building regenerative </a:t>
            </a:r>
            <a:endParaRPr sz="21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economies that KEEP </a:t>
            </a:r>
            <a:endParaRPr sz="21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value within its community</a:t>
            </a:r>
            <a:endParaRPr sz="2100">
              <a:solidFill>
                <a:schemeClr val="dk1"/>
              </a:solidFill>
              <a:latin typeface="Red Hat Display Black"/>
              <a:ea typeface="Red Hat Display Black"/>
              <a:cs typeface="Red Hat Display Black"/>
              <a:sym typeface="Red Hat Display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45"/>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425" name="Google Shape;425;p45"/>
          <p:cNvGrpSpPr/>
          <p:nvPr/>
        </p:nvGrpSpPr>
        <p:grpSpPr>
          <a:xfrm>
            <a:off x="8330688" y="10995400"/>
            <a:ext cx="7722611" cy="1173600"/>
            <a:chOff x="7543488" y="11065850"/>
            <a:chExt cx="7722611" cy="1173600"/>
          </a:xfrm>
        </p:grpSpPr>
        <p:sp>
          <p:nvSpPr>
            <p:cNvPr id="426" name="Google Shape;426;p45"/>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427" name="Google Shape;427;p45"/>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428" name="Google Shape;428;p45"/>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429" name="Google Shape;429;p45"/>
          <p:cNvPicPr preferRelativeResize="0"/>
          <p:nvPr/>
        </p:nvPicPr>
        <p:blipFill>
          <a:blip r:embed="rId6">
            <a:alphaModFix/>
          </a:blip>
          <a:stretch>
            <a:fillRect/>
          </a:stretch>
        </p:blipFill>
        <p:spPr>
          <a:xfrm>
            <a:off x="0" y="432602"/>
            <a:ext cx="9144003" cy="4826497"/>
          </a:xfrm>
          <a:prstGeom prst="rect">
            <a:avLst/>
          </a:prstGeom>
          <a:noFill/>
          <a:ln>
            <a:noFill/>
          </a:ln>
        </p:spPr>
      </p:pic>
      <p:sp>
        <p:nvSpPr>
          <p:cNvPr id="430" name="Google Shape;430;p45"/>
          <p:cNvSpPr txBox="1"/>
          <p:nvPr/>
        </p:nvSpPr>
        <p:spPr>
          <a:xfrm>
            <a:off x="4104225" y="148650"/>
            <a:ext cx="66660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ED670"/>
                </a:solidFill>
                <a:latin typeface="Red Hat Display Black"/>
                <a:ea typeface="Red Hat Display Black"/>
                <a:cs typeface="Red Hat Display Black"/>
                <a:sym typeface="Red Hat Display Black"/>
              </a:rPr>
              <a:t>Gurves</a:t>
            </a:r>
            <a:br>
              <a:rPr lang="en" sz="2400">
                <a:solidFill>
                  <a:srgbClr val="FED670"/>
                </a:solidFill>
                <a:latin typeface="Red Hat Display Black"/>
                <a:ea typeface="Red Hat Display Black"/>
                <a:cs typeface="Red Hat Display Black"/>
                <a:sym typeface="Red Hat Display Black"/>
              </a:rPr>
            </a:br>
            <a:r>
              <a:rPr lang="en" sz="2400">
                <a:solidFill>
                  <a:schemeClr val="dk1"/>
                </a:solidFill>
                <a:latin typeface="Red Hat Display Black"/>
                <a:ea typeface="Red Hat Display Black"/>
                <a:cs typeface="Red Hat Display Black"/>
                <a:sym typeface="Red Hat Display Black"/>
              </a:rPr>
              <a:t>The Future of Giving is</a:t>
            </a:r>
            <a:r>
              <a:rPr lang="en" sz="2400">
                <a:solidFill>
                  <a:schemeClr val="dk1"/>
                </a:solidFill>
                <a:latin typeface="Red Hat Display Black"/>
                <a:ea typeface="Red Hat Display Black"/>
                <a:cs typeface="Red Hat Display Black"/>
                <a:sym typeface="Red Hat Display Black"/>
              </a:rPr>
              <a:t> Investing</a:t>
            </a:r>
            <a:endParaRPr sz="2400">
              <a:solidFill>
                <a:schemeClr val="dk1"/>
              </a:solidFill>
              <a:latin typeface="Red Hat Display Black"/>
              <a:ea typeface="Red Hat Display Black"/>
              <a:cs typeface="Red Hat Display Black"/>
              <a:sym typeface="Red Hat Display Black"/>
            </a:endParaRPr>
          </a:p>
        </p:txBody>
      </p:sp>
      <p:sp>
        <p:nvSpPr>
          <p:cNvPr id="431" name="Google Shape;431;p45"/>
          <p:cNvSpPr txBox="1"/>
          <p:nvPr/>
        </p:nvSpPr>
        <p:spPr>
          <a:xfrm>
            <a:off x="1429650" y="757450"/>
            <a:ext cx="2448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70EC3"/>
                </a:solidFill>
                <a:latin typeface="Red Hat Display"/>
                <a:ea typeface="Red Hat Display"/>
                <a:cs typeface="Red Hat Display"/>
                <a:sym typeface="Red Hat Display"/>
              </a:rPr>
              <a:t>Gurves</a:t>
            </a:r>
            <a:r>
              <a:rPr lang="en" sz="1200">
                <a:solidFill>
                  <a:srgbClr val="370EC3"/>
                </a:solidFill>
                <a:latin typeface="Red Hat Display"/>
                <a:ea typeface="Red Hat Display"/>
                <a:cs typeface="Red Hat Display"/>
                <a:sym typeface="Red Hat Display"/>
              </a:rPr>
              <a:t> will transform Giveth from a donation platform into an impact investment platform. Innovators in the nonprofit space will be able to capitalize on their idea and find seed capital on the platform to create their own token, collateralized by GIV. </a:t>
            </a:r>
            <a:endParaRPr sz="1200">
              <a:solidFill>
                <a:srgbClr val="370EC3"/>
              </a:solidFill>
              <a:latin typeface="Red Hat Display"/>
              <a:ea typeface="Red Hat Display"/>
              <a:cs typeface="Red Hat Display"/>
              <a:sym typeface="Red Hat Display"/>
            </a:endParaRPr>
          </a:p>
        </p:txBody>
      </p:sp>
      <p:sp>
        <p:nvSpPr>
          <p:cNvPr id="432" name="Google Shape;432;p45"/>
          <p:cNvSpPr txBox="1"/>
          <p:nvPr/>
        </p:nvSpPr>
        <p:spPr>
          <a:xfrm>
            <a:off x="4733000" y="1550100"/>
            <a:ext cx="3283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70EC3"/>
                </a:solidFill>
                <a:latin typeface="Red Hat Display"/>
                <a:ea typeface="Red Hat Display"/>
                <a:cs typeface="Red Hat Display"/>
                <a:sym typeface="Red Hat Display"/>
              </a:rPr>
              <a:t>Traditional foundations will have an opportunity to diversify their endowments into novel impact investments. There were </a:t>
            </a:r>
            <a:r>
              <a:rPr lang="en" sz="1200">
                <a:solidFill>
                  <a:srgbClr val="370EC3"/>
                </a:solidFill>
                <a:latin typeface="Red Hat Display"/>
                <a:ea typeface="Red Hat Display"/>
                <a:cs typeface="Red Hat Display"/>
                <a:sym typeface="Red Hat Display"/>
              </a:rPr>
              <a:t>over $1.49 TRILLION USD in endowments in 2021 in the US alone*, and the number has likely grown since then. </a:t>
            </a:r>
            <a:r>
              <a:rPr lang="en" sz="1200">
                <a:solidFill>
                  <a:srgbClr val="370EC3"/>
                </a:solidFill>
                <a:latin typeface="Red Hat Display"/>
                <a:ea typeface="Red Hat Display"/>
                <a:cs typeface="Red Hat Display"/>
                <a:sym typeface="Red Hat Display"/>
              </a:rPr>
              <a:t>If only</a:t>
            </a:r>
            <a:r>
              <a:rPr lang="en" sz="1200">
                <a:solidFill>
                  <a:srgbClr val="370EC3"/>
                </a:solidFill>
                <a:latin typeface="Red Hat Display"/>
                <a:ea typeface="Red Hat Display"/>
                <a:cs typeface="Red Hat Display"/>
                <a:sym typeface="Red Hat Display"/>
              </a:rPr>
              <a:t> ¼ of 1 </a:t>
            </a:r>
            <a:r>
              <a:rPr lang="en" sz="1200">
                <a:solidFill>
                  <a:srgbClr val="370EC3"/>
                </a:solidFill>
                <a:latin typeface="Red Hat Display"/>
                <a:ea typeface="Red Hat Display"/>
                <a:cs typeface="Red Hat Display"/>
                <a:sym typeface="Red Hat Display"/>
              </a:rPr>
              <a:t>percent of these funds was allocated to impact DAOs on our platform, this would be over $4 billion USD of demand for GIV. </a:t>
            </a:r>
            <a:endParaRPr sz="1200">
              <a:solidFill>
                <a:srgbClr val="370EC3"/>
              </a:solidFill>
              <a:latin typeface="Red Hat Display"/>
              <a:ea typeface="Red Hat Display"/>
              <a:cs typeface="Red Hat Display"/>
              <a:sym typeface="Red Hat Display"/>
            </a:endParaRPr>
          </a:p>
        </p:txBody>
      </p:sp>
      <p:sp>
        <p:nvSpPr>
          <p:cNvPr id="433" name="Google Shape;433;p45"/>
          <p:cNvSpPr txBox="1"/>
          <p:nvPr/>
        </p:nvSpPr>
        <p:spPr>
          <a:xfrm>
            <a:off x="2378000" y="383122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70EC3"/>
                </a:solidFill>
                <a:latin typeface="Red Hat Display"/>
                <a:ea typeface="Red Hat Display"/>
                <a:cs typeface="Red Hat Display"/>
                <a:sym typeface="Red Hat Display"/>
              </a:rPr>
              <a:t>And that is only one</a:t>
            </a:r>
            <a:r>
              <a:rPr lang="en" sz="1200">
                <a:solidFill>
                  <a:srgbClr val="370EC3"/>
                </a:solidFill>
                <a:latin typeface="Red Hat Display"/>
                <a:ea typeface="Red Hat Display"/>
                <a:cs typeface="Red Hat Display"/>
                <a:sym typeface="Red Hat Display"/>
              </a:rPr>
              <a:t> of many potential organizations that would have an opportunity to invest in instead of donate to their favorite nonprofit causes.</a:t>
            </a:r>
            <a:endParaRPr sz="1200">
              <a:solidFill>
                <a:srgbClr val="370EC3"/>
              </a:solidFill>
              <a:latin typeface="Red Hat Display"/>
              <a:ea typeface="Red Hat Display"/>
              <a:cs typeface="Red Hat Display"/>
              <a:sym typeface="Red Hat Display"/>
            </a:endParaRPr>
          </a:p>
        </p:txBody>
      </p:sp>
      <p:pic>
        <p:nvPicPr>
          <p:cNvPr id="434" name="Google Shape;434;p45"/>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
        <p:nvSpPr>
          <p:cNvPr id="435" name="Google Shape;435;p45"/>
          <p:cNvSpPr txBox="1"/>
          <p:nvPr/>
        </p:nvSpPr>
        <p:spPr>
          <a:xfrm>
            <a:off x="72900" y="4686250"/>
            <a:ext cx="334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Source: According to the </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2021 NACUBO-TIAA Study of Endowments</a:t>
            </a:r>
            <a:endParaRPr sz="900">
              <a:solidFill>
                <a:schemeClr val="dk1"/>
              </a:solidFill>
              <a:latin typeface="Red Hat Display"/>
              <a:ea typeface="Red Hat Display"/>
              <a:cs typeface="Red Hat Display"/>
              <a:sym typeface="Red Hat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46"/>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441" name="Google Shape;441;p46"/>
          <p:cNvPicPr preferRelativeResize="0"/>
          <p:nvPr/>
        </p:nvPicPr>
        <p:blipFill>
          <a:blip r:embed="rId4">
            <a:alphaModFix/>
          </a:blip>
          <a:stretch>
            <a:fillRect/>
          </a:stretch>
        </p:blipFill>
        <p:spPr>
          <a:xfrm>
            <a:off x="0" y="508996"/>
            <a:ext cx="9144003" cy="4634509"/>
          </a:xfrm>
          <a:prstGeom prst="rect">
            <a:avLst/>
          </a:prstGeom>
          <a:noFill/>
          <a:ln>
            <a:noFill/>
          </a:ln>
        </p:spPr>
      </p:pic>
      <p:grpSp>
        <p:nvGrpSpPr>
          <p:cNvPr id="442" name="Google Shape;442;p46"/>
          <p:cNvGrpSpPr/>
          <p:nvPr/>
        </p:nvGrpSpPr>
        <p:grpSpPr>
          <a:xfrm>
            <a:off x="8330688" y="10995400"/>
            <a:ext cx="7722611" cy="1173600"/>
            <a:chOff x="7543488" y="11065850"/>
            <a:chExt cx="7722611" cy="1173600"/>
          </a:xfrm>
        </p:grpSpPr>
        <p:sp>
          <p:nvSpPr>
            <p:cNvPr id="443" name="Google Shape;443;p46"/>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444" name="Google Shape;444;p46"/>
            <p:cNvPicPr preferRelativeResize="0"/>
            <p:nvPr/>
          </p:nvPicPr>
          <p:blipFill>
            <a:blip r:embed="rId5">
              <a:alphaModFix/>
            </a:blip>
            <a:stretch>
              <a:fillRect/>
            </a:stretch>
          </p:blipFill>
          <p:spPr>
            <a:xfrm>
              <a:off x="14410223" y="11142050"/>
              <a:ext cx="855875" cy="855875"/>
            </a:xfrm>
            <a:prstGeom prst="rect">
              <a:avLst/>
            </a:prstGeom>
            <a:noFill/>
            <a:ln>
              <a:noFill/>
            </a:ln>
          </p:spPr>
        </p:pic>
      </p:grpSp>
      <p:sp>
        <p:nvSpPr>
          <p:cNvPr id="445" name="Google Shape;445;p46"/>
          <p:cNvSpPr txBox="1"/>
          <p:nvPr>
            <p:ph idx="4294967295" type="ctrTitle"/>
          </p:nvPr>
        </p:nvSpPr>
        <p:spPr>
          <a:xfrm>
            <a:off x="0" y="262100"/>
            <a:ext cx="9144000" cy="795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Competition</a:t>
            </a:r>
            <a:endParaRPr sz="3000">
              <a:solidFill>
                <a:srgbClr val="FED670"/>
              </a:solidFill>
              <a:latin typeface="Red Hat Display ExtraBold"/>
              <a:ea typeface="Red Hat Display ExtraBold"/>
              <a:cs typeface="Red Hat Display ExtraBold"/>
              <a:sym typeface="Red Hat Display ExtraBold"/>
            </a:endParaRPr>
          </a:p>
        </p:txBody>
      </p:sp>
      <p:pic>
        <p:nvPicPr>
          <p:cNvPr id="446" name="Google Shape;446;p46"/>
          <p:cNvPicPr preferRelativeResize="0"/>
          <p:nvPr/>
        </p:nvPicPr>
        <p:blipFill rotWithShape="1">
          <a:blip r:embed="rId6">
            <a:alphaModFix/>
          </a:blip>
          <a:srcRect b="0" l="0" r="27325" t="0"/>
          <a:stretch/>
        </p:blipFill>
        <p:spPr>
          <a:xfrm>
            <a:off x="7320750" y="3257775"/>
            <a:ext cx="1823251" cy="1696049"/>
          </a:xfrm>
          <a:prstGeom prst="rect">
            <a:avLst/>
          </a:prstGeom>
          <a:noFill/>
          <a:ln>
            <a:noFill/>
          </a:ln>
        </p:spPr>
      </p:pic>
      <p:pic>
        <p:nvPicPr>
          <p:cNvPr id="447" name="Google Shape;447;p46"/>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graphicFrame>
        <p:nvGraphicFramePr>
          <p:cNvPr id="448" name="Google Shape;448;p46"/>
          <p:cNvGraphicFramePr/>
          <p:nvPr/>
        </p:nvGraphicFramePr>
        <p:xfrm>
          <a:off x="952500" y="1640775"/>
          <a:ext cx="3000000" cy="3000000"/>
        </p:xfrm>
        <a:graphic>
          <a:graphicData uri="http://schemas.openxmlformats.org/drawingml/2006/table">
            <a:tbl>
              <a:tblPr>
                <a:noFill/>
                <a:tableStyleId>{7E3223BA-9AF3-416D-A6B5-4AB19D6B73B0}</a:tableStyleId>
              </a:tblPr>
              <a:tblGrid>
                <a:gridCol w="1447800"/>
                <a:gridCol w="1919850"/>
                <a:gridCol w="1319950"/>
                <a:gridCol w="1280625"/>
                <a:gridCol w="1270775"/>
              </a:tblGrid>
              <a:tr h="583050">
                <a:tc>
                  <a:txBody>
                    <a:bodyPr/>
                    <a:lstStyle/>
                    <a:p>
                      <a:pPr indent="0" lvl="0" marL="0" rtl="0" algn="l">
                        <a:spcBef>
                          <a:spcPts val="0"/>
                        </a:spcBef>
                        <a:spcAft>
                          <a:spcPts val="0"/>
                        </a:spcAft>
                        <a:buNone/>
                      </a:pPr>
                      <a:r>
                        <a:rPr b="1" lang="en" sz="1000">
                          <a:solidFill>
                            <a:schemeClr val="dk1"/>
                          </a:solidFill>
                        </a:rPr>
                        <a:t>Features</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b="1" lang="en" sz="1000">
                          <a:solidFill>
                            <a:schemeClr val="dk1"/>
                          </a:solidFill>
                          <a:latin typeface="Red Hat Display"/>
                          <a:ea typeface="Red Hat Display"/>
                          <a:cs typeface="Red Hat Display"/>
                          <a:sym typeface="Red Hat Display"/>
                        </a:rPr>
                        <a:t>Giveth</a:t>
                      </a:r>
                      <a:endParaRPr b="1" sz="1000">
                        <a:solidFill>
                          <a:schemeClr val="dk1"/>
                        </a:solidFill>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b="1" lang="en" sz="1000">
                          <a:solidFill>
                            <a:schemeClr val="dk1"/>
                          </a:solidFill>
                          <a:latin typeface="Red Hat Display"/>
                          <a:ea typeface="Red Hat Display"/>
                          <a:cs typeface="Red Hat Display"/>
                          <a:sym typeface="Red Hat Display"/>
                        </a:rPr>
                        <a:t>Gitcoin</a:t>
                      </a:r>
                      <a:endParaRPr b="1" sz="1000">
                        <a:solidFill>
                          <a:schemeClr val="dk1"/>
                        </a:solidFill>
                        <a:latin typeface="Red Hat Display"/>
                        <a:ea typeface="Red Hat Display"/>
                        <a:cs typeface="Red Hat Display"/>
                        <a:sym typeface="Red Hat Display"/>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000">
                          <a:solidFill>
                            <a:schemeClr val="dk1"/>
                          </a:solidFill>
                          <a:latin typeface="Red Hat Display"/>
                          <a:ea typeface="Red Hat Display"/>
                          <a:cs typeface="Red Hat Display"/>
                          <a:sym typeface="Red Hat Display"/>
                        </a:rPr>
                        <a:t>Giving Block</a:t>
                      </a:r>
                      <a:endParaRPr b="1" sz="1000">
                        <a:solidFill>
                          <a:schemeClr val="dk1"/>
                        </a:solidFill>
                        <a:latin typeface="Red Hat Display"/>
                        <a:ea typeface="Red Hat Display"/>
                        <a:cs typeface="Red Hat Display"/>
                        <a:sym typeface="Red Hat Displ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Red Hat Display"/>
                          <a:ea typeface="Red Hat Display"/>
                          <a:cs typeface="Red Hat Display"/>
                          <a:sym typeface="Red Hat Display"/>
                        </a:rPr>
                        <a:t>Endaoment</a:t>
                      </a:r>
                      <a:endParaRPr b="1" sz="1000">
                        <a:solidFill>
                          <a:schemeClr val="dk1"/>
                        </a:solidFill>
                        <a:latin typeface="Red Hat Display"/>
                        <a:ea typeface="Red Hat Display"/>
                        <a:cs typeface="Red Hat Display"/>
                        <a:sym typeface="Red Hat Displ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solidFill>
                            <a:schemeClr val="dk1"/>
                          </a:solidFill>
                        </a:rPr>
                        <a:t>Optional fees</a:t>
                      </a:r>
                      <a:endParaRPr sz="1000">
                        <a:solidFill>
                          <a:schemeClr val="dk1"/>
                        </a:solidFill>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Yes</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Yes</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No (they charge onboarding fee)</a:t>
                      </a:r>
                      <a:endParaRPr sz="900">
                        <a:solidFill>
                          <a:schemeClr val="dk1"/>
                        </a:solidFill>
                        <a:latin typeface="Red Hat Display Medium"/>
                        <a:ea typeface="Red Hat Display Medium"/>
                        <a:cs typeface="Red Hat Display Medium"/>
                        <a:sym typeface="Red Hat Display Medium"/>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No (1.5% fee)</a:t>
                      </a:r>
                      <a:endParaRPr sz="900">
                        <a:solidFill>
                          <a:schemeClr val="dk1"/>
                        </a:solidFill>
                        <a:latin typeface="Red Hat Display Medium"/>
                        <a:ea typeface="Red Hat Display Medium"/>
                        <a:cs typeface="Red Hat Display Medium"/>
                        <a:sym typeface="Red Hat Display Medium"/>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000">
                          <a:solidFill>
                            <a:schemeClr val="dk1"/>
                          </a:solidFill>
                        </a:rPr>
                        <a:t>Rewarding scheme</a:t>
                      </a:r>
                      <a:endParaRPr sz="1000">
                        <a:solidFill>
                          <a:schemeClr val="dk1"/>
                        </a:solidFill>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GIVbacks, Tax exemption form (upon request)</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No</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Tax exemption form</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Tax exemption form</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rPr>
                        <a:t>Defi strategies for donors and projects</a:t>
                      </a:r>
                      <a:endParaRPr sz="1000">
                        <a:solidFill>
                          <a:schemeClr val="dk1"/>
                        </a:solidFill>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Farms, GIVpower, GIVfi, Gurves (coming soon)</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Quadratic funding</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no</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highlight>
                            <a:srgbClr val="FFFF00"/>
                          </a:highlight>
                          <a:latin typeface="Red Hat Display Medium"/>
                          <a:ea typeface="Red Hat Display Medium"/>
                          <a:cs typeface="Red Hat Display Medium"/>
                          <a:sym typeface="Red Hat Display Medium"/>
                        </a:rPr>
                        <a:t>Yield strategy  </a:t>
                      </a:r>
                      <a:endParaRPr sz="900">
                        <a:solidFill>
                          <a:schemeClr val="dk1"/>
                        </a:solidFill>
                        <a:highlight>
                          <a:srgbClr val="FFFF00"/>
                        </a:highlight>
                        <a:latin typeface="Red Hat Display Medium"/>
                        <a:ea typeface="Red Hat Display Medium"/>
                        <a:cs typeface="Red Hat Display Medium"/>
                        <a:sym typeface="Red Hat Display Medium"/>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rPr>
                        <a:t>Multichain donations</a:t>
                      </a:r>
                      <a:endParaRPr sz="1000">
                        <a:solidFill>
                          <a:schemeClr val="dk1"/>
                        </a:solidFill>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Ethereum, Gnosis, Polygon. soon to launch: Celo, Optimism, ETC</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Yes - customized based on rounds</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Ethereum mainnet</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Ethereum mainnet</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rPr>
                        <a:t>Area of focus</a:t>
                      </a:r>
                      <a:endParaRPr sz="1000">
                        <a:solidFill>
                          <a:schemeClr val="dk1"/>
                        </a:solidFill>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501(c)(3), web 3.0</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Web 3.0</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501(c)(3)</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501(c)(3)</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rPr>
                        <a:t>Scaling </a:t>
                      </a:r>
                      <a:r>
                        <a:rPr lang="en" sz="1000">
                          <a:solidFill>
                            <a:schemeClr val="dk1"/>
                          </a:solidFill>
                        </a:rPr>
                        <a:t>philanthropy</a:t>
                      </a:r>
                      <a:r>
                        <a:rPr lang="en" sz="1000">
                          <a:solidFill>
                            <a:schemeClr val="dk1"/>
                          </a:solidFill>
                        </a:rPr>
                        <a:t> </a:t>
                      </a:r>
                      <a:endParaRPr sz="1000">
                        <a:solidFill>
                          <a:schemeClr val="dk1"/>
                        </a:solidFill>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Regen microecnomies through Gurves (coming soon)</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NA</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NA</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c>
                  <a:txBody>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NA</a:t>
                      </a:r>
                      <a:endParaRPr sz="900">
                        <a:solidFill>
                          <a:schemeClr val="dk1"/>
                        </a:solidFill>
                        <a:latin typeface="Red Hat Display Medium"/>
                        <a:ea typeface="Red Hat Display Medium"/>
                        <a:cs typeface="Red Hat Display Medium"/>
                        <a:sym typeface="Red Hat Display Medium"/>
                      </a:endParaRPr>
                    </a:p>
                  </a:txBody>
                  <a:tcPr marT="91425" marB="91425" marR="91425" marL="91425"/>
                </a:tc>
              </a:tr>
            </a:tbl>
          </a:graphicData>
        </a:graphic>
      </p:graphicFrame>
      <p:sp>
        <p:nvSpPr>
          <p:cNvPr id="449" name="Google Shape;449;p46"/>
          <p:cNvSpPr txBox="1"/>
          <p:nvPr/>
        </p:nvSpPr>
        <p:spPr>
          <a:xfrm>
            <a:off x="265400" y="796600"/>
            <a:ext cx="8379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There is no competition in public goods, and we love to work with everyone in the space to bring more value for public goods. </a:t>
            </a:r>
            <a:endParaRPr b="1" sz="12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200">
                <a:solidFill>
                  <a:schemeClr val="dk1"/>
                </a:solidFill>
                <a:latin typeface="Red Hat Display"/>
                <a:ea typeface="Red Hat Display"/>
                <a:cs typeface="Red Hat Display"/>
                <a:sym typeface="Red Hat Display"/>
              </a:rPr>
              <a:t>We are actively working with Gitcoin for example to integrate QF, and many projects on Giving Block can also raise on Giveth.</a:t>
            </a:r>
            <a:endParaRPr b="1" sz="1200">
              <a:solidFill>
                <a:schemeClr val="dk1"/>
              </a:solidFill>
              <a:latin typeface="Red Hat Display"/>
              <a:ea typeface="Red Hat Display"/>
              <a:cs typeface="Red Hat Display"/>
              <a:sym typeface="Red Hat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7"/>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455" name="Google Shape;455;p47"/>
          <p:cNvGrpSpPr/>
          <p:nvPr/>
        </p:nvGrpSpPr>
        <p:grpSpPr>
          <a:xfrm>
            <a:off x="8330688" y="10995400"/>
            <a:ext cx="7722611" cy="1173600"/>
            <a:chOff x="7543488" y="11065850"/>
            <a:chExt cx="7722611" cy="1173600"/>
          </a:xfrm>
        </p:grpSpPr>
        <p:sp>
          <p:nvSpPr>
            <p:cNvPr id="456" name="Google Shape;456;p47"/>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457" name="Google Shape;457;p47"/>
            <p:cNvPicPr preferRelativeResize="0"/>
            <p:nvPr/>
          </p:nvPicPr>
          <p:blipFill>
            <a:blip r:embed="rId4">
              <a:alphaModFix/>
            </a:blip>
            <a:stretch>
              <a:fillRect/>
            </a:stretch>
          </p:blipFill>
          <p:spPr>
            <a:xfrm>
              <a:off x="14410223" y="11142050"/>
              <a:ext cx="855875" cy="855875"/>
            </a:xfrm>
            <a:prstGeom prst="rect">
              <a:avLst/>
            </a:prstGeom>
            <a:noFill/>
            <a:ln>
              <a:noFill/>
            </a:ln>
          </p:spPr>
        </p:pic>
      </p:grpSp>
      <p:sp>
        <p:nvSpPr>
          <p:cNvPr id="458" name="Google Shape;458;p47"/>
          <p:cNvSpPr txBox="1"/>
          <p:nvPr>
            <p:ph idx="4294967295" type="ctrTitle"/>
          </p:nvPr>
        </p:nvSpPr>
        <p:spPr>
          <a:xfrm>
            <a:off x="0" y="123525"/>
            <a:ext cx="9144000" cy="795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Competition</a:t>
            </a:r>
            <a:endParaRPr sz="3000">
              <a:solidFill>
                <a:srgbClr val="FED670"/>
              </a:solidFill>
              <a:latin typeface="Red Hat Display ExtraBold"/>
              <a:ea typeface="Red Hat Display ExtraBold"/>
              <a:cs typeface="Red Hat Display ExtraBold"/>
              <a:sym typeface="Red Hat Display ExtraBold"/>
            </a:endParaRPr>
          </a:p>
        </p:txBody>
      </p:sp>
      <p:pic>
        <p:nvPicPr>
          <p:cNvPr id="459" name="Google Shape;459;p47"/>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460" name="Google Shape;460;p47"/>
          <p:cNvSpPr txBox="1"/>
          <p:nvPr/>
        </p:nvSpPr>
        <p:spPr>
          <a:xfrm>
            <a:off x="1446150" y="587025"/>
            <a:ext cx="6251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There is no competition in public goods, and we love to work with everyone in the space to bring more value for public goods.  We are actively working with Gitcoin for example to integrate QF, and many projects on Giving Block can also raise on Giveth.</a:t>
            </a:r>
            <a:endParaRPr sz="1200">
              <a:solidFill>
                <a:schemeClr val="dk1"/>
              </a:solidFill>
              <a:latin typeface="Red Hat Display Medium"/>
              <a:ea typeface="Red Hat Display Medium"/>
              <a:cs typeface="Red Hat Display Medium"/>
              <a:sym typeface="Red Hat Display Medium"/>
            </a:endParaRPr>
          </a:p>
        </p:txBody>
      </p:sp>
      <p:pic>
        <p:nvPicPr>
          <p:cNvPr id="461" name="Google Shape;461;p47"/>
          <p:cNvPicPr preferRelativeResize="0"/>
          <p:nvPr/>
        </p:nvPicPr>
        <p:blipFill>
          <a:blip r:embed="rId6">
            <a:alphaModFix/>
          </a:blip>
          <a:stretch>
            <a:fillRect/>
          </a:stretch>
        </p:blipFill>
        <p:spPr>
          <a:xfrm>
            <a:off x="156725" y="1287200"/>
            <a:ext cx="8830551" cy="3768524"/>
          </a:xfrm>
          <a:prstGeom prst="rect">
            <a:avLst/>
          </a:prstGeom>
          <a:noFill/>
          <a:ln>
            <a:noFill/>
          </a:ln>
        </p:spPr>
      </p:pic>
      <p:sp>
        <p:nvSpPr>
          <p:cNvPr id="462" name="Google Shape;462;p47"/>
          <p:cNvSpPr txBox="1"/>
          <p:nvPr/>
        </p:nvSpPr>
        <p:spPr>
          <a:xfrm>
            <a:off x="657775" y="1473425"/>
            <a:ext cx="92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Features</a:t>
            </a:r>
            <a:endParaRPr sz="1500"/>
          </a:p>
        </p:txBody>
      </p:sp>
      <p:sp>
        <p:nvSpPr>
          <p:cNvPr id="463" name="Google Shape;463;p47"/>
          <p:cNvSpPr txBox="1"/>
          <p:nvPr/>
        </p:nvSpPr>
        <p:spPr>
          <a:xfrm>
            <a:off x="510775" y="2014900"/>
            <a:ext cx="103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Optional fees</a:t>
            </a:r>
            <a:endParaRPr>
              <a:latin typeface="Red Hat Display Medium"/>
              <a:ea typeface="Red Hat Display Medium"/>
              <a:cs typeface="Red Hat Display Medium"/>
              <a:sym typeface="Red Hat Display Medium"/>
            </a:endParaRPr>
          </a:p>
        </p:txBody>
      </p:sp>
      <p:sp>
        <p:nvSpPr>
          <p:cNvPr id="464" name="Google Shape;464;p47"/>
          <p:cNvSpPr txBox="1"/>
          <p:nvPr/>
        </p:nvSpPr>
        <p:spPr>
          <a:xfrm>
            <a:off x="375125" y="2541075"/>
            <a:ext cx="140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Rewarding scheme</a:t>
            </a:r>
            <a:endParaRPr sz="1000">
              <a:solidFill>
                <a:schemeClr val="dk1"/>
              </a:solidFill>
              <a:latin typeface="Red Hat Display Medium"/>
              <a:ea typeface="Red Hat Display Medium"/>
              <a:cs typeface="Red Hat Display Medium"/>
              <a:sym typeface="Red Hat Display Medium"/>
            </a:endParaRPr>
          </a:p>
        </p:txBody>
      </p:sp>
      <p:sp>
        <p:nvSpPr>
          <p:cNvPr id="465" name="Google Shape;465;p47"/>
          <p:cNvSpPr txBox="1"/>
          <p:nvPr/>
        </p:nvSpPr>
        <p:spPr>
          <a:xfrm>
            <a:off x="156725" y="2971050"/>
            <a:ext cx="16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Defi strategies for donors and projects</a:t>
            </a:r>
            <a:endParaRPr sz="1000">
              <a:solidFill>
                <a:schemeClr val="dk1"/>
              </a:solidFill>
              <a:latin typeface="Red Hat Display Medium"/>
              <a:ea typeface="Red Hat Display Medium"/>
              <a:cs typeface="Red Hat Display Medium"/>
              <a:sym typeface="Red Hat Display Medium"/>
            </a:endParaRPr>
          </a:p>
        </p:txBody>
      </p:sp>
      <p:sp>
        <p:nvSpPr>
          <p:cNvPr id="466" name="Google Shape;466;p47"/>
          <p:cNvSpPr txBox="1"/>
          <p:nvPr/>
        </p:nvSpPr>
        <p:spPr>
          <a:xfrm>
            <a:off x="156725" y="3554925"/>
            <a:ext cx="16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Multichain donations</a:t>
            </a:r>
            <a:endParaRPr sz="10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000">
              <a:solidFill>
                <a:schemeClr val="dk1"/>
              </a:solidFill>
              <a:latin typeface="Red Hat Display Medium"/>
              <a:ea typeface="Red Hat Display Medium"/>
              <a:cs typeface="Red Hat Display Medium"/>
              <a:sym typeface="Red Hat Display Medium"/>
            </a:endParaRPr>
          </a:p>
        </p:txBody>
      </p:sp>
      <p:sp>
        <p:nvSpPr>
          <p:cNvPr id="467" name="Google Shape;467;p47"/>
          <p:cNvSpPr txBox="1"/>
          <p:nvPr/>
        </p:nvSpPr>
        <p:spPr>
          <a:xfrm>
            <a:off x="156725" y="4081100"/>
            <a:ext cx="16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Area of focus</a:t>
            </a:r>
            <a:endParaRPr sz="10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000">
              <a:solidFill>
                <a:schemeClr val="dk1"/>
              </a:solidFill>
              <a:latin typeface="Red Hat Display Medium"/>
              <a:ea typeface="Red Hat Display Medium"/>
              <a:cs typeface="Red Hat Display Medium"/>
              <a:sym typeface="Red Hat Display Medium"/>
            </a:endParaRPr>
          </a:p>
        </p:txBody>
      </p:sp>
      <p:sp>
        <p:nvSpPr>
          <p:cNvPr id="468" name="Google Shape;468;p47"/>
          <p:cNvSpPr txBox="1"/>
          <p:nvPr/>
        </p:nvSpPr>
        <p:spPr>
          <a:xfrm>
            <a:off x="156725" y="4607275"/>
            <a:ext cx="162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Red Hat Display Medium"/>
                <a:ea typeface="Red Hat Display Medium"/>
                <a:cs typeface="Red Hat Display Medium"/>
                <a:sym typeface="Red Hat Display Medium"/>
              </a:rPr>
              <a:t>Scaling philanthropy </a:t>
            </a:r>
            <a:endParaRPr sz="10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000">
              <a:solidFill>
                <a:schemeClr val="dk1"/>
              </a:solidFill>
              <a:latin typeface="Red Hat Display Medium"/>
              <a:ea typeface="Red Hat Display Medium"/>
              <a:cs typeface="Red Hat Display Medium"/>
              <a:sym typeface="Red Hat Display Medium"/>
            </a:endParaRPr>
          </a:p>
        </p:txBody>
      </p:sp>
      <p:sp>
        <p:nvSpPr>
          <p:cNvPr id="469" name="Google Shape;469;p47"/>
          <p:cNvSpPr txBox="1"/>
          <p:nvPr/>
        </p:nvSpPr>
        <p:spPr>
          <a:xfrm>
            <a:off x="1867350" y="1974325"/>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Yes</a:t>
            </a:r>
            <a:endParaRPr b="1" sz="900">
              <a:solidFill>
                <a:schemeClr val="dk1"/>
              </a:solidFill>
              <a:latin typeface="Red Hat Display"/>
              <a:ea typeface="Red Hat Display"/>
              <a:cs typeface="Red Hat Display"/>
              <a:sym typeface="Red Hat Display"/>
            </a:endParaRPr>
          </a:p>
        </p:txBody>
      </p:sp>
      <p:sp>
        <p:nvSpPr>
          <p:cNvPr id="470" name="Google Shape;470;p47"/>
          <p:cNvSpPr txBox="1"/>
          <p:nvPr/>
        </p:nvSpPr>
        <p:spPr>
          <a:xfrm>
            <a:off x="1867350" y="2479575"/>
            <a:ext cx="176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GIVbacks, Tax exemption form (upon request)</a:t>
            </a:r>
            <a:endParaRPr b="1" sz="900">
              <a:solidFill>
                <a:schemeClr val="dk1"/>
              </a:solidFill>
              <a:latin typeface="Red Hat Display"/>
              <a:ea typeface="Red Hat Display"/>
              <a:cs typeface="Red Hat Display"/>
              <a:sym typeface="Red Hat Display"/>
            </a:endParaRPr>
          </a:p>
        </p:txBody>
      </p:sp>
      <p:sp>
        <p:nvSpPr>
          <p:cNvPr id="471" name="Google Shape;471;p47"/>
          <p:cNvSpPr txBox="1"/>
          <p:nvPr/>
        </p:nvSpPr>
        <p:spPr>
          <a:xfrm>
            <a:off x="1867350" y="2986500"/>
            <a:ext cx="1760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Farms, GIVpower, GIVfi, Gurves (coming soon)</a:t>
            </a:r>
            <a:endParaRPr b="1" sz="9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900">
              <a:solidFill>
                <a:schemeClr val="dk1"/>
              </a:solidFill>
              <a:latin typeface="Red Hat Display"/>
              <a:ea typeface="Red Hat Display"/>
              <a:cs typeface="Red Hat Display"/>
              <a:sym typeface="Red Hat Display"/>
            </a:endParaRPr>
          </a:p>
        </p:txBody>
      </p:sp>
      <p:sp>
        <p:nvSpPr>
          <p:cNvPr id="472" name="Google Shape;472;p47"/>
          <p:cNvSpPr txBox="1"/>
          <p:nvPr/>
        </p:nvSpPr>
        <p:spPr>
          <a:xfrm>
            <a:off x="1813800" y="3463650"/>
            <a:ext cx="186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Ethereum, Gnosis, Polygon. soon to launch: Celo, Optimism, ETC</a:t>
            </a:r>
            <a:endParaRPr b="1" sz="9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900">
              <a:solidFill>
                <a:schemeClr val="dk1"/>
              </a:solidFill>
              <a:latin typeface="Red Hat Display"/>
              <a:ea typeface="Red Hat Display"/>
              <a:cs typeface="Red Hat Display"/>
              <a:sym typeface="Red Hat Display"/>
            </a:endParaRPr>
          </a:p>
        </p:txBody>
      </p:sp>
      <p:sp>
        <p:nvSpPr>
          <p:cNvPr id="473" name="Google Shape;473;p47"/>
          <p:cNvSpPr txBox="1"/>
          <p:nvPr/>
        </p:nvSpPr>
        <p:spPr>
          <a:xfrm>
            <a:off x="1867350" y="4145575"/>
            <a:ext cx="176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501(c)(3), web 3.0</a:t>
            </a:r>
            <a:endParaRPr b="1" sz="9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900">
              <a:solidFill>
                <a:schemeClr val="dk1"/>
              </a:solidFill>
              <a:latin typeface="Red Hat Display"/>
              <a:ea typeface="Red Hat Display"/>
              <a:cs typeface="Red Hat Display"/>
              <a:sym typeface="Red Hat Display"/>
            </a:endParaRPr>
          </a:p>
        </p:txBody>
      </p:sp>
      <p:sp>
        <p:nvSpPr>
          <p:cNvPr id="474" name="Google Shape;474;p47"/>
          <p:cNvSpPr txBox="1"/>
          <p:nvPr/>
        </p:nvSpPr>
        <p:spPr>
          <a:xfrm>
            <a:off x="1867350" y="4553425"/>
            <a:ext cx="1867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Regen microecnomies through Gurves (coming soon)</a:t>
            </a:r>
            <a:endParaRPr b="1" sz="9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900">
              <a:solidFill>
                <a:schemeClr val="dk1"/>
              </a:solidFill>
              <a:latin typeface="Red Hat Display"/>
              <a:ea typeface="Red Hat Display"/>
              <a:cs typeface="Red Hat Display"/>
              <a:sym typeface="Red Hat Display"/>
            </a:endParaRPr>
          </a:p>
        </p:txBody>
      </p:sp>
      <p:sp>
        <p:nvSpPr>
          <p:cNvPr id="475" name="Google Shape;475;p47"/>
          <p:cNvSpPr txBox="1"/>
          <p:nvPr/>
        </p:nvSpPr>
        <p:spPr>
          <a:xfrm>
            <a:off x="3620300" y="1974325"/>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Yes</a:t>
            </a:r>
            <a:endParaRPr b="1" sz="900">
              <a:solidFill>
                <a:schemeClr val="dk1"/>
              </a:solidFill>
              <a:latin typeface="Red Hat Display"/>
              <a:ea typeface="Red Hat Display"/>
              <a:cs typeface="Red Hat Display"/>
              <a:sym typeface="Red Hat Display"/>
            </a:endParaRPr>
          </a:p>
        </p:txBody>
      </p:sp>
      <p:sp>
        <p:nvSpPr>
          <p:cNvPr id="476" name="Google Shape;476;p47"/>
          <p:cNvSpPr txBox="1"/>
          <p:nvPr/>
        </p:nvSpPr>
        <p:spPr>
          <a:xfrm>
            <a:off x="3620300" y="2507150"/>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No</a:t>
            </a:r>
            <a:endParaRPr b="1" sz="900">
              <a:solidFill>
                <a:schemeClr val="dk1"/>
              </a:solidFill>
              <a:latin typeface="Red Hat Display"/>
              <a:ea typeface="Red Hat Display"/>
              <a:cs typeface="Red Hat Display"/>
              <a:sym typeface="Red Hat Display"/>
            </a:endParaRPr>
          </a:p>
        </p:txBody>
      </p:sp>
      <p:sp>
        <p:nvSpPr>
          <p:cNvPr id="477" name="Google Shape;477;p47"/>
          <p:cNvSpPr txBox="1"/>
          <p:nvPr/>
        </p:nvSpPr>
        <p:spPr>
          <a:xfrm>
            <a:off x="3620300" y="3039975"/>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Quadratic funding</a:t>
            </a:r>
            <a:endParaRPr b="1" sz="900">
              <a:solidFill>
                <a:schemeClr val="dk1"/>
              </a:solidFill>
              <a:latin typeface="Red Hat Display"/>
              <a:ea typeface="Red Hat Display"/>
              <a:cs typeface="Red Hat Display"/>
              <a:sym typeface="Red Hat Display"/>
            </a:endParaRPr>
          </a:p>
        </p:txBody>
      </p:sp>
      <p:sp>
        <p:nvSpPr>
          <p:cNvPr id="478" name="Google Shape;478;p47"/>
          <p:cNvSpPr txBox="1"/>
          <p:nvPr/>
        </p:nvSpPr>
        <p:spPr>
          <a:xfrm>
            <a:off x="3566750" y="3510375"/>
            <a:ext cx="186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Yes - customized based on rounds</a:t>
            </a:r>
            <a:endParaRPr b="1" sz="900">
              <a:solidFill>
                <a:schemeClr val="dk1"/>
              </a:solidFill>
              <a:latin typeface="Red Hat Display"/>
              <a:ea typeface="Red Hat Display"/>
              <a:cs typeface="Red Hat Display"/>
              <a:sym typeface="Red Hat Display"/>
            </a:endParaRPr>
          </a:p>
        </p:txBody>
      </p:sp>
      <p:sp>
        <p:nvSpPr>
          <p:cNvPr id="479" name="Google Shape;479;p47"/>
          <p:cNvSpPr txBox="1"/>
          <p:nvPr/>
        </p:nvSpPr>
        <p:spPr>
          <a:xfrm>
            <a:off x="3620300" y="4145575"/>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Web 3.0</a:t>
            </a:r>
            <a:endParaRPr b="1" sz="900">
              <a:solidFill>
                <a:schemeClr val="dk1"/>
              </a:solidFill>
              <a:latin typeface="Red Hat Display"/>
              <a:ea typeface="Red Hat Display"/>
              <a:cs typeface="Red Hat Display"/>
              <a:sym typeface="Red Hat Display"/>
            </a:endParaRPr>
          </a:p>
        </p:txBody>
      </p:sp>
      <p:sp>
        <p:nvSpPr>
          <p:cNvPr id="480" name="Google Shape;480;p47"/>
          <p:cNvSpPr txBox="1"/>
          <p:nvPr/>
        </p:nvSpPr>
        <p:spPr>
          <a:xfrm>
            <a:off x="3620300" y="4636500"/>
            <a:ext cx="186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NA</a:t>
            </a:r>
            <a:endParaRPr b="1" sz="9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900">
              <a:solidFill>
                <a:schemeClr val="dk1"/>
              </a:solidFill>
              <a:latin typeface="Red Hat Display"/>
              <a:ea typeface="Red Hat Display"/>
              <a:cs typeface="Red Hat Display"/>
              <a:sym typeface="Red Hat Display"/>
            </a:endParaRPr>
          </a:p>
        </p:txBody>
      </p:sp>
      <p:sp>
        <p:nvSpPr>
          <p:cNvPr id="481" name="Google Shape;481;p47"/>
          <p:cNvSpPr txBox="1"/>
          <p:nvPr/>
        </p:nvSpPr>
        <p:spPr>
          <a:xfrm>
            <a:off x="5553850" y="1914300"/>
            <a:ext cx="140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No (they charge onboarding fee)</a:t>
            </a:r>
            <a:endParaRPr b="1" sz="900">
              <a:solidFill>
                <a:schemeClr val="dk1"/>
              </a:solidFill>
              <a:latin typeface="Red Hat Display"/>
              <a:ea typeface="Red Hat Display"/>
              <a:cs typeface="Red Hat Display"/>
              <a:sym typeface="Red Hat Display"/>
            </a:endParaRPr>
          </a:p>
        </p:txBody>
      </p:sp>
      <p:sp>
        <p:nvSpPr>
          <p:cNvPr id="482" name="Google Shape;482;p47"/>
          <p:cNvSpPr txBox="1"/>
          <p:nvPr/>
        </p:nvSpPr>
        <p:spPr>
          <a:xfrm>
            <a:off x="5376400" y="2507150"/>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Tax exemption form</a:t>
            </a:r>
            <a:endParaRPr b="1" sz="900">
              <a:solidFill>
                <a:schemeClr val="dk1"/>
              </a:solidFill>
              <a:latin typeface="Red Hat Display"/>
              <a:ea typeface="Red Hat Display"/>
              <a:cs typeface="Red Hat Display"/>
              <a:sym typeface="Red Hat Display"/>
            </a:endParaRPr>
          </a:p>
        </p:txBody>
      </p:sp>
      <p:sp>
        <p:nvSpPr>
          <p:cNvPr id="483" name="Google Shape;483;p47"/>
          <p:cNvSpPr txBox="1"/>
          <p:nvPr/>
        </p:nvSpPr>
        <p:spPr>
          <a:xfrm>
            <a:off x="5376400" y="3039975"/>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N</a:t>
            </a:r>
            <a:r>
              <a:rPr b="1" lang="en" sz="900">
                <a:solidFill>
                  <a:schemeClr val="dk1"/>
                </a:solidFill>
                <a:latin typeface="Red Hat Display"/>
                <a:ea typeface="Red Hat Display"/>
                <a:cs typeface="Red Hat Display"/>
                <a:sym typeface="Red Hat Display"/>
              </a:rPr>
              <a:t>o</a:t>
            </a:r>
            <a:endParaRPr b="1" sz="900">
              <a:solidFill>
                <a:schemeClr val="dk1"/>
              </a:solidFill>
              <a:latin typeface="Red Hat Display"/>
              <a:ea typeface="Red Hat Display"/>
              <a:cs typeface="Red Hat Display"/>
              <a:sym typeface="Red Hat Display"/>
            </a:endParaRPr>
          </a:p>
        </p:txBody>
      </p:sp>
      <p:sp>
        <p:nvSpPr>
          <p:cNvPr id="484" name="Google Shape;484;p47"/>
          <p:cNvSpPr txBox="1"/>
          <p:nvPr/>
        </p:nvSpPr>
        <p:spPr>
          <a:xfrm>
            <a:off x="5322850" y="3586800"/>
            <a:ext cx="186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Ethereum mainnet</a:t>
            </a:r>
            <a:endParaRPr b="1" sz="9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900">
              <a:solidFill>
                <a:schemeClr val="dk1"/>
              </a:solidFill>
              <a:latin typeface="Red Hat Display"/>
              <a:ea typeface="Red Hat Display"/>
              <a:cs typeface="Red Hat Display"/>
              <a:sym typeface="Red Hat Display"/>
            </a:endParaRPr>
          </a:p>
        </p:txBody>
      </p:sp>
      <p:sp>
        <p:nvSpPr>
          <p:cNvPr id="485" name="Google Shape;485;p47"/>
          <p:cNvSpPr txBox="1"/>
          <p:nvPr/>
        </p:nvSpPr>
        <p:spPr>
          <a:xfrm>
            <a:off x="5376400" y="4145575"/>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501(c)(3)</a:t>
            </a:r>
            <a:endParaRPr b="1" sz="900">
              <a:solidFill>
                <a:schemeClr val="dk1"/>
              </a:solidFill>
              <a:latin typeface="Red Hat Display"/>
              <a:ea typeface="Red Hat Display"/>
              <a:cs typeface="Red Hat Display"/>
              <a:sym typeface="Red Hat Display"/>
            </a:endParaRPr>
          </a:p>
        </p:txBody>
      </p:sp>
      <p:sp>
        <p:nvSpPr>
          <p:cNvPr id="486" name="Google Shape;486;p47"/>
          <p:cNvSpPr txBox="1"/>
          <p:nvPr/>
        </p:nvSpPr>
        <p:spPr>
          <a:xfrm>
            <a:off x="5376400" y="4636500"/>
            <a:ext cx="186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NA</a:t>
            </a:r>
            <a:endParaRPr b="1" sz="9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900">
              <a:solidFill>
                <a:schemeClr val="dk1"/>
              </a:solidFill>
              <a:latin typeface="Red Hat Display"/>
              <a:ea typeface="Red Hat Display"/>
              <a:cs typeface="Red Hat Display"/>
              <a:sym typeface="Red Hat Display"/>
            </a:endParaRPr>
          </a:p>
        </p:txBody>
      </p:sp>
      <p:sp>
        <p:nvSpPr>
          <p:cNvPr id="487" name="Google Shape;487;p47"/>
          <p:cNvSpPr txBox="1"/>
          <p:nvPr/>
        </p:nvSpPr>
        <p:spPr>
          <a:xfrm>
            <a:off x="7244200" y="1974325"/>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No (1.5% fee)</a:t>
            </a:r>
            <a:endParaRPr b="1" sz="900">
              <a:solidFill>
                <a:schemeClr val="dk1"/>
              </a:solidFill>
              <a:latin typeface="Red Hat Display"/>
              <a:ea typeface="Red Hat Display"/>
              <a:cs typeface="Red Hat Display"/>
              <a:sym typeface="Red Hat Display"/>
            </a:endParaRPr>
          </a:p>
        </p:txBody>
      </p:sp>
      <p:sp>
        <p:nvSpPr>
          <p:cNvPr id="488" name="Google Shape;488;p47"/>
          <p:cNvSpPr txBox="1"/>
          <p:nvPr/>
        </p:nvSpPr>
        <p:spPr>
          <a:xfrm>
            <a:off x="7244200" y="2507150"/>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Tax exemption form</a:t>
            </a:r>
            <a:endParaRPr b="1" sz="900">
              <a:solidFill>
                <a:schemeClr val="dk1"/>
              </a:solidFill>
              <a:latin typeface="Red Hat Display"/>
              <a:ea typeface="Red Hat Display"/>
              <a:cs typeface="Red Hat Display"/>
              <a:sym typeface="Red Hat Display"/>
            </a:endParaRPr>
          </a:p>
        </p:txBody>
      </p:sp>
      <p:sp>
        <p:nvSpPr>
          <p:cNvPr id="489" name="Google Shape;489;p47"/>
          <p:cNvSpPr txBox="1"/>
          <p:nvPr/>
        </p:nvSpPr>
        <p:spPr>
          <a:xfrm>
            <a:off x="7244200" y="3039975"/>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Investment portfolios</a:t>
            </a:r>
            <a:endParaRPr b="1" sz="900">
              <a:solidFill>
                <a:schemeClr val="dk1"/>
              </a:solidFill>
              <a:latin typeface="Red Hat Display"/>
              <a:ea typeface="Red Hat Display"/>
              <a:cs typeface="Red Hat Display"/>
              <a:sym typeface="Red Hat Display"/>
            </a:endParaRPr>
          </a:p>
        </p:txBody>
      </p:sp>
      <p:sp>
        <p:nvSpPr>
          <p:cNvPr id="490" name="Google Shape;490;p47"/>
          <p:cNvSpPr txBox="1"/>
          <p:nvPr/>
        </p:nvSpPr>
        <p:spPr>
          <a:xfrm>
            <a:off x="7190650" y="3586800"/>
            <a:ext cx="186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Ethereum mainnet</a:t>
            </a:r>
            <a:endParaRPr b="1" sz="9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900">
              <a:solidFill>
                <a:schemeClr val="dk1"/>
              </a:solidFill>
              <a:latin typeface="Red Hat Display"/>
              <a:ea typeface="Red Hat Display"/>
              <a:cs typeface="Red Hat Display"/>
              <a:sym typeface="Red Hat Display"/>
            </a:endParaRPr>
          </a:p>
        </p:txBody>
      </p:sp>
      <p:sp>
        <p:nvSpPr>
          <p:cNvPr id="491" name="Google Shape;491;p47"/>
          <p:cNvSpPr txBox="1"/>
          <p:nvPr/>
        </p:nvSpPr>
        <p:spPr>
          <a:xfrm>
            <a:off x="7244200" y="4145575"/>
            <a:ext cx="1760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501(c)(3)</a:t>
            </a:r>
            <a:endParaRPr b="1" sz="900">
              <a:solidFill>
                <a:schemeClr val="dk1"/>
              </a:solidFill>
              <a:latin typeface="Red Hat Display"/>
              <a:ea typeface="Red Hat Display"/>
              <a:cs typeface="Red Hat Display"/>
              <a:sym typeface="Red Hat Display"/>
            </a:endParaRPr>
          </a:p>
        </p:txBody>
      </p:sp>
      <p:sp>
        <p:nvSpPr>
          <p:cNvPr id="492" name="Google Shape;492;p47"/>
          <p:cNvSpPr txBox="1"/>
          <p:nvPr/>
        </p:nvSpPr>
        <p:spPr>
          <a:xfrm>
            <a:off x="7244200" y="4636500"/>
            <a:ext cx="186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NA</a:t>
            </a:r>
            <a:endParaRPr b="1" sz="9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900">
              <a:solidFill>
                <a:schemeClr val="dk1"/>
              </a:solidFill>
              <a:latin typeface="Red Hat Display"/>
              <a:ea typeface="Red Hat Display"/>
              <a:cs typeface="Red Hat Display"/>
              <a:sym typeface="Red Hat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48"/>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498" name="Google Shape;498;p48"/>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499" name="Google Shape;499;p48"/>
          <p:cNvSpPr txBox="1"/>
          <p:nvPr>
            <p:ph type="title"/>
          </p:nvPr>
        </p:nvSpPr>
        <p:spPr>
          <a:xfrm>
            <a:off x="484400" y="339750"/>
            <a:ext cx="84330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Giveth</a:t>
            </a:r>
            <a:r>
              <a:rPr b="1" lang="en" sz="3020">
                <a:solidFill>
                  <a:srgbClr val="FED670"/>
                </a:solidFill>
                <a:latin typeface="Red Hat Display"/>
                <a:ea typeface="Red Hat Display"/>
                <a:cs typeface="Red Hat Display"/>
                <a:sym typeface="Red Hat Display"/>
              </a:rPr>
              <a:t> DAO</a:t>
            </a:r>
            <a:endParaRPr b="1" sz="3020">
              <a:solidFill>
                <a:srgbClr val="FED670"/>
              </a:solidFill>
              <a:latin typeface="Red Hat Display"/>
              <a:ea typeface="Red Hat Display"/>
              <a:cs typeface="Red Hat Display"/>
              <a:sym typeface="Red Hat Display"/>
            </a:endParaRPr>
          </a:p>
        </p:txBody>
      </p:sp>
      <p:pic>
        <p:nvPicPr>
          <p:cNvPr id="500" name="Google Shape;500;p48"/>
          <p:cNvPicPr preferRelativeResize="0"/>
          <p:nvPr/>
        </p:nvPicPr>
        <p:blipFill rotWithShape="1">
          <a:blip r:embed="rId6">
            <a:alphaModFix/>
          </a:blip>
          <a:srcRect b="0" l="0" r="37170" t="0"/>
          <a:stretch/>
        </p:blipFill>
        <p:spPr>
          <a:xfrm>
            <a:off x="7919772" y="2385025"/>
            <a:ext cx="1224225" cy="1868125"/>
          </a:xfrm>
          <a:prstGeom prst="rect">
            <a:avLst/>
          </a:prstGeom>
          <a:noFill/>
          <a:ln>
            <a:noFill/>
          </a:ln>
        </p:spPr>
      </p:pic>
      <p:sp>
        <p:nvSpPr>
          <p:cNvPr id="501" name="Google Shape;501;p48"/>
          <p:cNvSpPr/>
          <p:nvPr/>
        </p:nvSpPr>
        <p:spPr>
          <a:xfrm>
            <a:off x="3424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Griff Green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the Commons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Stack, Giveth.io. Also co-founder of DAppNode and White Hat Group (WHG).</a:t>
            </a:r>
            <a:endParaRPr sz="1000">
              <a:solidFill>
                <a:schemeClr val="lt1"/>
              </a:solidFill>
              <a:latin typeface="Red Hat Display"/>
              <a:ea typeface="Red Hat Display"/>
              <a:cs typeface="Red Hat Display"/>
              <a:sym typeface="Red Hat Display"/>
            </a:endParaRPr>
          </a:p>
        </p:txBody>
      </p:sp>
      <p:pic>
        <p:nvPicPr>
          <p:cNvPr id="502" name="Google Shape;502;p48"/>
          <p:cNvPicPr preferRelativeResize="0"/>
          <p:nvPr/>
        </p:nvPicPr>
        <p:blipFill rotWithShape="1">
          <a:blip r:embed="rId7">
            <a:alphaModFix/>
          </a:blip>
          <a:srcRect b="15067" l="9432" r="48493" t="0"/>
          <a:stretch/>
        </p:blipFill>
        <p:spPr>
          <a:xfrm>
            <a:off x="2334449" y="983726"/>
            <a:ext cx="706200" cy="712800"/>
          </a:xfrm>
          <a:prstGeom prst="ellipse">
            <a:avLst/>
          </a:prstGeom>
          <a:noFill/>
          <a:ln>
            <a:noFill/>
          </a:ln>
        </p:spPr>
      </p:pic>
      <p:sp>
        <p:nvSpPr>
          <p:cNvPr id="503" name="Google Shape;503;p48"/>
          <p:cNvSpPr/>
          <p:nvPr/>
        </p:nvSpPr>
        <p:spPr>
          <a:xfrm>
            <a:off x="31618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Jordi Baylina</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Giveth, DAppNode</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and founder and technical lead of Polygon Hermez’ zkEVM and iden3.</a:t>
            </a:r>
            <a:endParaRPr sz="900">
              <a:solidFill>
                <a:schemeClr val="lt1"/>
              </a:solidFill>
              <a:latin typeface="Red Hat Display"/>
              <a:ea typeface="Red Hat Display"/>
              <a:cs typeface="Red Hat Display"/>
              <a:sym typeface="Red Hat Display"/>
            </a:endParaRPr>
          </a:p>
        </p:txBody>
      </p:sp>
      <p:pic>
        <p:nvPicPr>
          <p:cNvPr id="504" name="Google Shape;504;p48"/>
          <p:cNvPicPr preferRelativeResize="0"/>
          <p:nvPr/>
        </p:nvPicPr>
        <p:blipFill rotWithShape="1">
          <a:blip r:embed="rId8">
            <a:alphaModFix/>
          </a:blip>
          <a:srcRect b="6899" l="6639" r="7692" t="6640"/>
          <a:stretch/>
        </p:blipFill>
        <p:spPr>
          <a:xfrm>
            <a:off x="5145713" y="983726"/>
            <a:ext cx="706200" cy="712800"/>
          </a:xfrm>
          <a:prstGeom prst="ellipse">
            <a:avLst/>
          </a:prstGeom>
          <a:noFill/>
          <a:ln>
            <a:noFill/>
          </a:ln>
        </p:spPr>
      </p:pic>
      <p:sp>
        <p:nvSpPr>
          <p:cNvPr id="505" name="Google Shape;505;p48"/>
          <p:cNvSpPr/>
          <p:nvPr/>
        </p:nvSpPr>
        <p:spPr>
          <a:xfrm>
            <a:off x="59812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Marko Prljic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Product and UX design lead at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Giveth, co-founder of General Magic.</a:t>
            </a:r>
            <a:endParaRPr sz="1000">
              <a:solidFill>
                <a:schemeClr val="lt1"/>
              </a:solidFill>
              <a:latin typeface="Red Hat Display"/>
              <a:ea typeface="Red Hat Display"/>
              <a:cs typeface="Red Hat Display"/>
              <a:sym typeface="Red Hat Display"/>
            </a:endParaRPr>
          </a:p>
        </p:txBody>
      </p:sp>
      <p:pic>
        <p:nvPicPr>
          <p:cNvPr id="506" name="Google Shape;506;p48"/>
          <p:cNvPicPr preferRelativeResize="0"/>
          <p:nvPr/>
        </p:nvPicPr>
        <p:blipFill>
          <a:blip r:embed="rId9">
            <a:alphaModFix/>
          </a:blip>
          <a:stretch>
            <a:fillRect/>
          </a:stretch>
        </p:blipFill>
        <p:spPr>
          <a:xfrm>
            <a:off x="8033201" y="987026"/>
            <a:ext cx="706200" cy="706200"/>
          </a:xfrm>
          <a:prstGeom prst="ellipse">
            <a:avLst/>
          </a:prstGeom>
          <a:noFill/>
          <a:ln>
            <a:noFill/>
          </a:ln>
        </p:spPr>
      </p:pic>
      <p:sp>
        <p:nvSpPr>
          <p:cNvPr id="507" name="Google Shape;507;p48"/>
          <p:cNvSpPr/>
          <p:nvPr/>
        </p:nvSpPr>
        <p:spPr>
          <a:xfrm>
            <a:off x="342425" y="2413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Lauren Luz</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Giveth communications lead and GIVeconomy product manager.</a:t>
            </a:r>
            <a:endParaRPr sz="1000">
              <a:solidFill>
                <a:schemeClr val="lt1"/>
              </a:solidFill>
              <a:latin typeface="Red Hat Display"/>
              <a:ea typeface="Red Hat Display"/>
              <a:cs typeface="Red Hat Display"/>
              <a:sym typeface="Red Hat Display"/>
            </a:endParaRPr>
          </a:p>
        </p:txBody>
      </p:sp>
      <p:pic>
        <p:nvPicPr>
          <p:cNvPr id="508" name="Google Shape;508;p48"/>
          <p:cNvPicPr preferRelativeResize="0"/>
          <p:nvPr/>
        </p:nvPicPr>
        <p:blipFill rotWithShape="1">
          <a:blip r:embed="rId10">
            <a:alphaModFix/>
          </a:blip>
          <a:srcRect b="21900" l="30881" r="0" t="7061"/>
          <a:stretch/>
        </p:blipFill>
        <p:spPr>
          <a:xfrm>
            <a:off x="2321125" y="2189150"/>
            <a:ext cx="706200" cy="726000"/>
          </a:xfrm>
          <a:prstGeom prst="ellipse">
            <a:avLst/>
          </a:prstGeom>
          <a:noFill/>
          <a:ln>
            <a:noFill/>
          </a:ln>
        </p:spPr>
      </p:pic>
      <p:sp>
        <p:nvSpPr>
          <p:cNvPr id="509" name="Google Shape;509;p48"/>
          <p:cNvSpPr/>
          <p:nvPr/>
        </p:nvSpPr>
        <p:spPr>
          <a:xfrm>
            <a:off x="3161825" y="24033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Mitch @divine_comedian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DAO steward, DeGov expert,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DevOps and development assistant.</a:t>
            </a:r>
            <a:endParaRPr sz="1000">
              <a:solidFill>
                <a:schemeClr val="lt1"/>
              </a:solidFill>
              <a:latin typeface="Red Hat Display"/>
              <a:ea typeface="Red Hat Display"/>
              <a:cs typeface="Red Hat Display"/>
              <a:sym typeface="Red Hat Display"/>
            </a:endParaRPr>
          </a:p>
        </p:txBody>
      </p:sp>
      <p:pic>
        <p:nvPicPr>
          <p:cNvPr id="510" name="Google Shape;510;p48"/>
          <p:cNvPicPr preferRelativeResize="0"/>
          <p:nvPr/>
        </p:nvPicPr>
        <p:blipFill>
          <a:blip r:embed="rId11">
            <a:alphaModFix/>
          </a:blip>
          <a:stretch>
            <a:fillRect/>
          </a:stretch>
        </p:blipFill>
        <p:spPr>
          <a:xfrm>
            <a:off x="5145713" y="2206226"/>
            <a:ext cx="706200" cy="706200"/>
          </a:xfrm>
          <a:prstGeom prst="ellipse">
            <a:avLst/>
          </a:prstGeom>
          <a:noFill/>
          <a:ln>
            <a:noFill/>
          </a:ln>
        </p:spPr>
      </p:pic>
      <p:sp>
        <p:nvSpPr>
          <p:cNvPr id="511" name="Google Shape;511;p48"/>
          <p:cNvSpPr/>
          <p:nvPr/>
        </p:nvSpPr>
        <p:spPr>
          <a:xfrm>
            <a:off x="5981225" y="24033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Willy Ogorzaly</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Head of Decentralization at Fox Foundation. Former CEO @bitfract acq: ShapeShift @JustLegal acq: DigitalTown.</a:t>
            </a:r>
            <a:endParaRPr sz="1000">
              <a:solidFill>
                <a:schemeClr val="lt1"/>
              </a:solidFill>
              <a:latin typeface="Red Hat Display"/>
              <a:ea typeface="Red Hat Display"/>
              <a:cs typeface="Red Hat Display"/>
              <a:sym typeface="Red Hat Display"/>
            </a:endParaRPr>
          </a:p>
        </p:txBody>
      </p:sp>
      <p:pic>
        <p:nvPicPr>
          <p:cNvPr id="512" name="Google Shape;512;p48"/>
          <p:cNvPicPr preferRelativeResize="0"/>
          <p:nvPr/>
        </p:nvPicPr>
        <p:blipFill rotWithShape="1">
          <a:blip r:embed="rId12">
            <a:alphaModFix/>
          </a:blip>
          <a:srcRect b="19929" l="10062" r="10205" t="0"/>
          <a:stretch/>
        </p:blipFill>
        <p:spPr>
          <a:xfrm>
            <a:off x="8033199" y="2197562"/>
            <a:ext cx="706200" cy="709200"/>
          </a:xfrm>
          <a:prstGeom prst="ellipse">
            <a:avLst/>
          </a:prstGeom>
          <a:noFill/>
          <a:ln>
            <a:noFill/>
          </a:ln>
        </p:spPr>
      </p:pic>
      <p:sp>
        <p:nvSpPr>
          <p:cNvPr id="513" name="Google Shape;513;p48"/>
          <p:cNvSpPr/>
          <p:nvPr/>
        </p:nvSpPr>
        <p:spPr>
          <a:xfrm>
            <a:off x="3424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Eduardo Antuña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DAppNode co-founder and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project lead. Ethereum DevOps and Solidity developer.</a:t>
            </a:r>
            <a:endParaRPr sz="1000">
              <a:solidFill>
                <a:schemeClr val="lt1"/>
              </a:solidFill>
              <a:latin typeface="Red Hat Display"/>
              <a:ea typeface="Red Hat Display"/>
              <a:cs typeface="Red Hat Display"/>
              <a:sym typeface="Red Hat Display"/>
            </a:endParaRPr>
          </a:p>
        </p:txBody>
      </p:sp>
      <p:pic>
        <p:nvPicPr>
          <p:cNvPr id="514" name="Google Shape;514;p48"/>
          <p:cNvPicPr preferRelativeResize="0"/>
          <p:nvPr/>
        </p:nvPicPr>
        <p:blipFill>
          <a:blip r:embed="rId13">
            <a:alphaModFix/>
          </a:blip>
          <a:stretch>
            <a:fillRect/>
          </a:stretch>
        </p:blipFill>
        <p:spPr>
          <a:xfrm>
            <a:off x="2321125" y="3322399"/>
            <a:ext cx="706200" cy="706200"/>
          </a:xfrm>
          <a:prstGeom prst="ellipse">
            <a:avLst/>
          </a:prstGeom>
          <a:noFill/>
          <a:ln>
            <a:noFill/>
          </a:ln>
        </p:spPr>
      </p:pic>
      <p:sp>
        <p:nvSpPr>
          <p:cNvPr id="515" name="Google Shape;515;p48"/>
          <p:cNvSpPr/>
          <p:nvPr/>
        </p:nvSpPr>
        <p:spPr>
          <a:xfrm>
            <a:off x="31618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Sem @404ouch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Software engineer at 1Hive, Giveth.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 developer. Building GIVpower.</a:t>
            </a:r>
            <a:endParaRPr sz="1000">
              <a:solidFill>
                <a:schemeClr val="lt1"/>
              </a:solidFill>
              <a:latin typeface="Red Hat Display"/>
              <a:ea typeface="Red Hat Display"/>
              <a:cs typeface="Red Hat Display"/>
              <a:sym typeface="Red Hat Display"/>
            </a:endParaRPr>
          </a:p>
        </p:txBody>
      </p:sp>
      <p:pic>
        <p:nvPicPr>
          <p:cNvPr id="516" name="Google Shape;516;p48"/>
          <p:cNvPicPr preferRelativeResize="0"/>
          <p:nvPr/>
        </p:nvPicPr>
        <p:blipFill>
          <a:blip r:embed="rId14">
            <a:alphaModFix/>
          </a:blip>
          <a:stretch>
            <a:fillRect/>
          </a:stretch>
        </p:blipFill>
        <p:spPr>
          <a:xfrm>
            <a:off x="5145725" y="3322400"/>
            <a:ext cx="706200" cy="706200"/>
          </a:xfrm>
          <a:prstGeom prst="ellipse">
            <a:avLst/>
          </a:prstGeom>
          <a:noFill/>
          <a:ln>
            <a:noFill/>
          </a:ln>
        </p:spPr>
      </p:pic>
      <p:sp>
        <p:nvSpPr>
          <p:cNvPr id="517" name="Google Shape;517;p48"/>
          <p:cNvSpPr/>
          <p:nvPr/>
        </p:nvSpPr>
        <p:spPr>
          <a:xfrm>
            <a:off x="59812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Oleksii Matiiasevych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Ethereum </a:t>
            </a:r>
            <a:r>
              <a:rPr lang="en" sz="1000">
                <a:solidFill>
                  <a:schemeClr val="lt1"/>
                </a:solidFill>
                <a:latin typeface="Red Hat Display"/>
                <a:ea typeface="Red Hat Display"/>
                <a:cs typeface="Red Hat Display"/>
                <a:sym typeface="Red Hat Display"/>
              </a:rPr>
              <a:t>architect</a:t>
            </a:r>
            <a:r>
              <a:rPr lang="en" sz="1000">
                <a:solidFill>
                  <a:schemeClr val="lt1"/>
                </a:solidFill>
                <a:latin typeface="Red Hat Display"/>
                <a:ea typeface="Red Hat Display"/>
                <a:cs typeface="Red Hat Display"/>
                <a:sym typeface="Red Hat Display"/>
              </a:rPr>
              <a: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contracts engineer.</a:t>
            </a:r>
            <a:endParaRPr sz="1000">
              <a:solidFill>
                <a:schemeClr val="lt1"/>
              </a:solidFill>
              <a:latin typeface="Red Hat Display"/>
              <a:ea typeface="Red Hat Display"/>
              <a:cs typeface="Red Hat Display"/>
              <a:sym typeface="Red Hat Display"/>
            </a:endParaRPr>
          </a:p>
        </p:txBody>
      </p:sp>
      <p:pic>
        <p:nvPicPr>
          <p:cNvPr id="518" name="Google Shape;518;p48"/>
          <p:cNvPicPr preferRelativeResize="0"/>
          <p:nvPr/>
        </p:nvPicPr>
        <p:blipFill>
          <a:blip r:embed="rId15">
            <a:alphaModFix/>
          </a:blip>
          <a:stretch>
            <a:fillRect/>
          </a:stretch>
        </p:blipFill>
        <p:spPr>
          <a:xfrm>
            <a:off x="8033200" y="3331250"/>
            <a:ext cx="706200" cy="688500"/>
          </a:xfrm>
          <a:prstGeom prst="ellipse">
            <a:avLst/>
          </a:prstGeom>
          <a:noFill/>
          <a:ln>
            <a:noFill/>
          </a:ln>
        </p:spPr>
      </p:pic>
      <p:sp>
        <p:nvSpPr>
          <p:cNvPr id="519" name="Google Shape;519;p48"/>
          <p:cNvSpPr txBox="1"/>
          <p:nvPr/>
        </p:nvSpPr>
        <p:spPr>
          <a:xfrm>
            <a:off x="342425" y="4515250"/>
            <a:ext cx="8209800" cy="37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10">
                <a:solidFill>
                  <a:schemeClr val="lt1"/>
                </a:solidFill>
                <a:latin typeface="Red Hat Display"/>
                <a:ea typeface="Red Hat Display"/>
                <a:cs typeface="Red Hat Display"/>
                <a:sym typeface="Red Hat Display"/>
              </a:rPr>
              <a:t>…</a:t>
            </a:r>
            <a:r>
              <a:rPr b="1" lang="en" sz="1210">
                <a:solidFill>
                  <a:schemeClr val="lt1"/>
                </a:solidFill>
                <a:latin typeface="Red Hat Display"/>
                <a:ea typeface="Red Hat Display"/>
                <a:cs typeface="Red Hat Display"/>
                <a:sym typeface="Red Hat Display"/>
              </a:rPr>
              <a:t>and 50+ Giveth contributors</a:t>
            </a:r>
            <a:endParaRPr b="1" sz="1210">
              <a:solidFill>
                <a:schemeClr val="lt1"/>
              </a:solidFill>
              <a:latin typeface="Red Hat Display"/>
              <a:ea typeface="Red Hat Display"/>
              <a:cs typeface="Red Hat Display"/>
              <a:sym typeface="Red Hat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49"/>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525" name="Google Shape;525;p49"/>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526" name="Google Shape;526;p49"/>
          <p:cNvSpPr txBox="1"/>
          <p:nvPr/>
        </p:nvSpPr>
        <p:spPr>
          <a:xfrm>
            <a:off x="724350" y="1632100"/>
            <a:ext cx="69414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100">
              <a:solidFill>
                <a:srgbClr val="FED670"/>
              </a:solidFill>
              <a:latin typeface="Red Hat Display"/>
              <a:ea typeface="Red Hat Display"/>
              <a:cs typeface="Red Hat Display"/>
              <a:sym typeface="Red Hat Display"/>
            </a:endParaRPr>
          </a:p>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We are raising $2 mil USD</a:t>
            </a:r>
            <a:endParaRPr b="1" sz="3100">
              <a:solidFill>
                <a:srgbClr val="FED670"/>
              </a:solidFill>
              <a:latin typeface="Red Hat Display"/>
              <a:ea typeface="Red Hat Display"/>
              <a:cs typeface="Red Hat Display"/>
              <a:sym typeface="Red Hat Display"/>
            </a:endParaRPr>
          </a:p>
        </p:txBody>
      </p:sp>
      <p:pic>
        <p:nvPicPr>
          <p:cNvPr id="527" name="Google Shape;527;p49"/>
          <p:cNvPicPr preferRelativeResize="0"/>
          <p:nvPr/>
        </p:nvPicPr>
        <p:blipFill>
          <a:blip r:embed="rId5">
            <a:alphaModFix/>
          </a:blip>
          <a:stretch>
            <a:fillRect/>
          </a:stretch>
        </p:blipFill>
        <p:spPr>
          <a:xfrm rot="10800000">
            <a:off x="7748523" y="-21"/>
            <a:ext cx="1391502" cy="1955250"/>
          </a:xfrm>
          <a:prstGeom prst="rect">
            <a:avLst/>
          </a:prstGeom>
          <a:noFill/>
          <a:ln>
            <a:noFill/>
          </a:ln>
        </p:spPr>
      </p:pic>
      <p:sp>
        <p:nvSpPr>
          <p:cNvPr id="528" name="Google Shape;528;p49"/>
          <p:cNvSpPr txBox="1"/>
          <p:nvPr/>
        </p:nvSpPr>
        <p:spPr>
          <a:xfrm>
            <a:off x="849475" y="2829675"/>
            <a:ext cx="4334100" cy="176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Red Hat Display"/>
                <a:ea typeface="Red Hat Display"/>
                <a:cs typeface="Red Hat Display"/>
                <a:sym typeface="Red Hat Display"/>
              </a:rPr>
              <a:t>We are selling up to 12% of our token supply at a discount.</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lang="en" sz="1300">
                <a:solidFill>
                  <a:schemeClr val="lt1"/>
                </a:solidFill>
                <a:latin typeface="Red Hat Display"/>
                <a:ea typeface="Red Hat Display"/>
                <a:cs typeface="Red Hat Display"/>
                <a:sym typeface="Red Hat Display"/>
              </a:rPr>
              <a:t>Get in touch to find out more!</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lang="en" sz="1300">
                <a:solidFill>
                  <a:schemeClr val="lt1"/>
                </a:solidFill>
                <a:latin typeface="Red Hat Display"/>
                <a:ea typeface="Red Hat Display"/>
                <a:cs typeface="Red Hat Display"/>
                <a:sym typeface="Red Hat Display"/>
              </a:rPr>
              <a:t>Griff@giveth.io</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300">
                <a:solidFill>
                  <a:schemeClr val="lt1"/>
                </a:solidFill>
                <a:latin typeface="Red Hat Display"/>
                <a:ea typeface="Red Hat Display"/>
                <a:cs typeface="Red Hat Display"/>
                <a:sym typeface="Red Hat Display"/>
              </a:rPr>
              <a:t>TG: @GriffGreen</a:t>
            </a:r>
            <a:endParaRPr sz="1300">
              <a:solidFill>
                <a:schemeClr val="lt1"/>
              </a:solidFill>
              <a:latin typeface="Red Hat Display"/>
              <a:ea typeface="Red Hat Display"/>
              <a:cs typeface="Red Hat Display"/>
              <a:sym typeface="Red Hat Display"/>
            </a:endParaRPr>
          </a:p>
        </p:txBody>
      </p:sp>
      <p:pic>
        <p:nvPicPr>
          <p:cNvPr id="529" name="Google Shape;529;p49"/>
          <p:cNvPicPr preferRelativeResize="0"/>
          <p:nvPr/>
        </p:nvPicPr>
        <p:blipFill rotWithShape="1">
          <a:blip r:embed="rId6">
            <a:alphaModFix/>
          </a:blip>
          <a:srcRect b="0" l="0" r="0" t="0"/>
          <a:stretch/>
        </p:blipFill>
        <p:spPr>
          <a:xfrm>
            <a:off x="4964238" y="1139433"/>
            <a:ext cx="3340414" cy="36741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3" name="Shape 533"/>
        <p:cNvGrpSpPr/>
        <p:nvPr/>
      </p:nvGrpSpPr>
      <p:grpSpPr>
        <a:xfrm>
          <a:off x="0" y="0"/>
          <a:ext cx="0" cy="0"/>
          <a:chOff x="0" y="0"/>
          <a:chExt cx="0" cy="0"/>
        </a:xfrm>
      </p:grpSpPr>
      <p:pic>
        <p:nvPicPr>
          <p:cNvPr id="534" name="Google Shape;534;p50"/>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535" name="Google Shape;535;p50"/>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536" name="Google Shape;536;p50"/>
          <p:cNvSpPr txBox="1"/>
          <p:nvPr/>
        </p:nvSpPr>
        <p:spPr>
          <a:xfrm>
            <a:off x="754375" y="317075"/>
            <a:ext cx="694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We are raising $2 mil USD</a:t>
            </a:r>
            <a:endParaRPr b="1" sz="3100">
              <a:solidFill>
                <a:srgbClr val="FED670"/>
              </a:solidFill>
              <a:latin typeface="Red Hat Display"/>
              <a:ea typeface="Red Hat Display"/>
              <a:cs typeface="Red Hat Display"/>
              <a:sym typeface="Red Hat Display"/>
            </a:endParaRPr>
          </a:p>
        </p:txBody>
      </p:sp>
      <p:sp>
        <p:nvSpPr>
          <p:cNvPr id="537" name="Google Shape;537;p50"/>
          <p:cNvSpPr txBox="1"/>
          <p:nvPr/>
        </p:nvSpPr>
        <p:spPr>
          <a:xfrm>
            <a:off x="669350" y="1664150"/>
            <a:ext cx="3795900" cy="329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ED670"/>
                </a:solidFill>
                <a:latin typeface="Red Hat Display"/>
                <a:ea typeface="Red Hat Display"/>
                <a:cs typeface="Red Hat Display"/>
                <a:sym typeface="Red Hat Display"/>
              </a:rPr>
              <a:t>Buy GIV</a:t>
            </a:r>
            <a:r>
              <a:rPr lang="en" sz="1300">
                <a:solidFill>
                  <a:schemeClr val="lt1"/>
                </a:solidFill>
                <a:latin typeface="Red Hat Display"/>
                <a:ea typeface="Red Hat Display"/>
                <a:cs typeface="Red Hat Display"/>
                <a:sym typeface="Red Hat Display"/>
              </a:rPr>
              <a:t> at a 20% discounted rate, and stake it with a higher reward in GIVpower while </a:t>
            </a:r>
            <a:r>
              <a:rPr lang="en" sz="1300">
                <a:solidFill>
                  <a:schemeClr val="lt1"/>
                </a:solidFill>
                <a:latin typeface="Red Hat Display"/>
                <a:ea typeface="Red Hat Display"/>
                <a:cs typeface="Red Hat Display"/>
                <a:sym typeface="Red Hat Display"/>
              </a:rPr>
              <a:t>retaining</a:t>
            </a:r>
            <a:r>
              <a:rPr lang="en" sz="1300">
                <a:solidFill>
                  <a:schemeClr val="lt1"/>
                </a:solidFill>
                <a:latin typeface="Red Hat Display"/>
                <a:ea typeface="Red Hat Display"/>
                <a:cs typeface="Red Hat Display"/>
                <a:sym typeface="Red Hat Display"/>
              </a:rPr>
              <a:t> governance.</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b="1" sz="1300">
              <a:solidFill>
                <a:srgbClr val="FED670"/>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b="1" sz="1300">
              <a:solidFill>
                <a:srgbClr val="FED670"/>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sz="11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sz="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1200"/>
              </a:spcAft>
              <a:buNone/>
            </a:pPr>
            <a:r>
              <a:rPr lang="en" sz="1100">
                <a:solidFill>
                  <a:schemeClr val="lt1"/>
                </a:solidFill>
                <a:latin typeface="Red Hat Display"/>
                <a:ea typeface="Red Hat Display"/>
                <a:cs typeface="Red Hat Display"/>
                <a:sym typeface="Red Hat Display"/>
              </a:rPr>
              <a:t>We want to work with you to structure this opportunity.  </a:t>
            </a:r>
            <a:r>
              <a:rPr lang="en" sz="1100">
                <a:solidFill>
                  <a:schemeClr val="lt1"/>
                </a:solidFill>
                <a:latin typeface="Red Hat Display"/>
                <a:ea typeface="Red Hat Display"/>
                <a:cs typeface="Red Hat Display"/>
                <a:sym typeface="Red Hat Display"/>
              </a:rPr>
              <a:t>We are builders, and we need an investment perspective to finalize the structure of the offer. </a:t>
            </a:r>
            <a:endParaRPr sz="1100">
              <a:solidFill>
                <a:schemeClr val="lt1"/>
              </a:solidFill>
              <a:latin typeface="Red Hat Display"/>
              <a:ea typeface="Red Hat Display"/>
              <a:cs typeface="Red Hat Display"/>
              <a:sym typeface="Red Hat Display"/>
            </a:endParaRPr>
          </a:p>
        </p:txBody>
      </p:sp>
      <p:pic>
        <p:nvPicPr>
          <p:cNvPr id="538" name="Google Shape;538;p50"/>
          <p:cNvPicPr preferRelativeResize="0"/>
          <p:nvPr/>
        </p:nvPicPr>
        <p:blipFill>
          <a:blip r:embed="rId5">
            <a:alphaModFix/>
          </a:blip>
          <a:stretch>
            <a:fillRect/>
          </a:stretch>
        </p:blipFill>
        <p:spPr>
          <a:xfrm rot="10800000">
            <a:off x="7748523" y="-21"/>
            <a:ext cx="1391502" cy="1955250"/>
          </a:xfrm>
          <a:prstGeom prst="rect">
            <a:avLst/>
          </a:prstGeom>
          <a:noFill/>
          <a:ln>
            <a:noFill/>
          </a:ln>
        </p:spPr>
      </p:pic>
      <p:sp>
        <p:nvSpPr>
          <p:cNvPr id="539" name="Google Shape;539;p50"/>
          <p:cNvSpPr txBox="1"/>
          <p:nvPr/>
        </p:nvSpPr>
        <p:spPr>
          <a:xfrm>
            <a:off x="669350" y="1046500"/>
            <a:ext cx="3795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Red Hat Display"/>
                <a:ea typeface="Red Hat Display"/>
                <a:cs typeface="Red Hat Display"/>
                <a:sym typeface="Red Hat Display"/>
              </a:rPr>
              <a:t>We are selling up to 12% of our token supply at a discount.</a:t>
            </a:r>
            <a:endParaRPr sz="1500">
              <a:solidFill>
                <a:schemeClr val="lt1"/>
              </a:solidFill>
              <a:latin typeface="Red Hat Display"/>
              <a:ea typeface="Red Hat Display"/>
              <a:cs typeface="Red Hat Display"/>
              <a:sym typeface="Red Hat Display"/>
            </a:endParaRPr>
          </a:p>
        </p:txBody>
      </p:sp>
      <p:pic>
        <p:nvPicPr>
          <p:cNvPr id="540" name="Google Shape;540;p50"/>
          <p:cNvPicPr preferRelativeResize="0"/>
          <p:nvPr/>
        </p:nvPicPr>
        <p:blipFill rotWithShape="1">
          <a:blip r:embed="rId6">
            <a:alphaModFix/>
          </a:blip>
          <a:srcRect b="0" l="0" r="0" t="0"/>
          <a:stretch/>
        </p:blipFill>
        <p:spPr>
          <a:xfrm>
            <a:off x="4583238" y="1139433"/>
            <a:ext cx="3340414" cy="3674117"/>
          </a:xfrm>
          <a:prstGeom prst="rect">
            <a:avLst/>
          </a:prstGeom>
          <a:noFill/>
          <a:ln>
            <a:noFill/>
          </a:ln>
        </p:spPr>
      </p:pic>
      <p:pic>
        <p:nvPicPr>
          <p:cNvPr id="541" name="Google Shape;541;p50"/>
          <p:cNvPicPr preferRelativeResize="0"/>
          <p:nvPr/>
        </p:nvPicPr>
        <p:blipFill>
          <a:blip r:embed="rId7">
            <a:alphaModFix/>
          </a:blip>
          <a:stretch>
            <a:fillRect/>
          </a:stretch>
        </p:blipFill>
        <p:spPr>
          <a:xfrm>
            <a:off x="754375" y="2583150"/>
            <a:ext cx="2926326" cy="1560025"/>
          </a:xfrm>
          <a:prstGeom prst="rect">
            <a:avLst/>
          </a:prstGeom>
          <a:noFill/>
          <a:ln>
            <a:noFill/>
          </a:ln>
        </p:spPr>
      </p:pic>
      <p:sp>
        <p:nvSpPr>
          <p:cNvPr id="542" name="Google Shape;542;p50"/>
          <p:cNvSpPr txBox="1"/>
          <p:nvPr/>
        </p:nvSpPr>
        <p:spPr>
          <a:xfrm>
            <a:off x="850950" y="2535300"/>
            <a:ext cx="175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Market cap</a:t>
            </a:r>
            <a:endParaRPr sz="1100">
              <a:solidFill>
                <a:schemeClr val="lt1"/>
              </a:solidFill>
              <a:latin typeface="Red Hat Text Medium"/>
              <a:ea typeface="Red Hat Text Medium"/>
              <a:cs typeface="Red Hat Text Medium"/>
              <a:sym typeface="Red Hat Text Medium"/>
            </a:endParaRPr>
          </a:p>
        </p:txBody>
      </p:sp>
      <p:sp>
        <p:nvSpPr>
          <p:cNvPr id="543" name="Google Shape;543;p50"/>
          <p:cNvSpPr txBox="1"/>
          <p:nvPr/>
        </p:nvSpPr>
        <p:spPr>
          <a:xfrm>
            <a:off x="850950" y="2801725"/>
            <a:ext cx="175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FDV</a:t>
            </a:r>
            <a:endParaRPr sz="1100">
              <a:solidFill>
                <a:schemeClr val="lt1"/>
              </a:solidFill>
              <a:latin typeface="Red Hat Text Medium"/>
              <a:ea typeface="Red Hat Text Medium"/>
              <a:cs typeface="Red Hat Text Medium"/>
              <a:sym typeface="Red Hat Text Medium"/>
            </a:endParaRPr>
          </a:p>
        </p:txBody>
      </p:sp>
      <p:sp>
        <p:nvSpPr>
          <p:cNvPr id="544" name="Google Shape;544;p50"/>
          <p:cNvSpPr txBox="1"/>
          <p:nvPr/>
        </p:nvSpPr>
        <p:spPr>
          <a:xfrm>
            <a:off x="850950" y="3058700"/>
            <a:ext cx="175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GIV price</a:t>
            </a:r>
            <a:endParaRPr sz="1100">
              <a:solidFill>
                <a:schemeClr val="lt1"/>
              </a:solidFill>
              <a:latin typeface="Red Hat Text Medium"/>
              <a:ea typeface="Red Hat Text Medium"/>
              <a:cs typeface="Red Hat Text Medium"/>
              <a:sym typeface="Red Hat Text Medium"/>
            </a:endParaRPr>
          </a:p>
        </p:txBody>
      </p:sp>
      <p:sp>
        <p:nvSpPr>
          <p:cNvPr id="545" name="Google Shape;545;p50"/>
          <p:cNvSpPr txBox="1"/>
          <p:nvPr/>
        </p:nvSpPr>
        <p:spPr>
          <a:xfrm>
            <a:off x="850950" y="3305650"/>
            <a:ext cx="175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Discount</a:t>
            </a:r>
            <a:endParaRPr sz="1100">
              <a:solidFill>
                <a:schemeClr val="lt1"/>
              </a:solidFill>
              <a:latin typeface="Red Hat Text Medium"/>
              <a:ea typeface="Red Hat Text Medium"/>
              <a:cs typeface="Red Hat Text Medium"/>
              <a:sym typeface="Red Hat Text Medium"/>
            </a:endParaRPr>
          </a:p>
        </p:txBody>
      </p:sp>
      <p:sp>
        <p:nvSpPr>
          <p:cNvPr id="546" name="Google Shape;546;p50"/>
          <p:cNvSpPr txBox="1"/>
          <p:nvPr/>
        </p:nvSpPr>
        <p:spPr>
          <a:xfrm>
            <a:off x="850950" y="3572625"/>
            <a:ext cx="175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Total GIV for sale</a:t>
            </a:r>
            <a:endParaRPr sz="1100">
              <a:solidFill>
                <a:schemeClr val="lt1"/>
              </a:solidFill>
              <a:latin typeface="Red Hat Text Medium"/>
              <a:ea typeface="Red Hat Text Medium"/>
              <a:cs typeface="Red Hat Text Medium"/>
              <a:sym typeface="Red Hat Text Medium"/>
            </a:endParaRPr>
          </a:p>
        </p:txBody>
      </p:sp>
      <p:sp>
        <p:nvSpPr>
          <p:cNvPr id="547" name="Google Shape;547;p50"/>
          <p:cNvSpPr txBox="1"/>
          <p:nvPr/>
        </p:nvSpPr>
        <p:spPr>
          <a:xfrm>
            <a:off x="850950" y="3837950"/>
            <a:ext cx="175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 of total supply</a:t>
            </a:r>
            <a:endParaRPr sz="1100">
              <a:solidFill>
                <a:schemeClr val="lt1"/>
              </a:solidFill>
              <a:latin typeface="Red Hat Text Medium"/>
              <a:ea typeface="Red Hat Text Medium"/>
              <a:cs typeface="Red Hat Text Medium"/>
              <a:sym typeface="Red Hat Text Medium"/>
            </a:endParaRPr>
          </a:p>
        </p:txBody>
      </p:sp>
      <p:sp>
        <p:nvSpPr>
          <p:cNvPr id="548" name="Google Shape;548;p50"/>
          <p:cNvSpPr txBox="1"/>
          <p:nvPr/>
        </p:nvSpPr>
        <p:spPr>
          <a:xfrm>
            <a:off x="2603550" y="2535300"/>
            <a:ext cx="107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1.8 Mil USD</a:t>
            </a:r>
            <a:endParaRPr sz="1100">
              <a:solidFill>
                <a:schemeClr val="lt1"/>
              </a:solidFill>
              <a:latin typeface="Red Hat Text Medium"/>
              <a:ea typeface="Red Hat Text Medium"/>
              <a:cs typeface="Red Hat Text Medium"/>
              <a:sym typeface="Red Hat Text Medium"/>
            </a:endParaRPr>
          </a:p>
        </p:txBody>
      </p:sp>
      <p:sp>
        <p:nvSpPr>
          <p:cNvPr id="549" name="Google Shape;549;p50"/>
          <p:cNvSpPr txBox="1"/>
          <p:nvPr/>
        </p:nvSpPr>
        <p:spPr>
          <a:xfrm>
            <a:off x="2603550" y="2801725"/>
            <a:ext cx="107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21 Mil USD</a:t>
            </a:r>
            <a:endParaRPr sz="1100">
              <a:solidFill>
                <a:schemeClr val="lt1"/>
              </a:solidFill>
              <a:latin typeface="Red Hat Text Medium"/>
              <a:ea typeface="Red Hat Text Medium"/>
              <a:cs typeface="Red Hat Text Medium"/>
              <a:sym typeface="Red Hat Text Medium"/>
            </a:endParaRPr>
          </a:p>
        </p:txBody>
      </p:sp>
      <p:sp>
        <p:nvSpPr>
          <p:cNvPr id="550" name="Google Shape;550;p50"/>
          <p:cNvSpPr txBox="1"/>
          <p:nvPr/>
        </p:nvSpPr>
        <p:spPr>
          <a:xfrm>
            <a:off x="2603550" y="3058700"/>
            <a:ext cx="107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$0.017</a:t>
            </a:r>
            <a:endParaRPr sz="1100">
              <a:solidFill>
                <a:schemeClr val="lt1"/>
              </a:solidFill>
              <a:latin typeface="Red Hat Text Medium"/>
              <a:ea typeface="Red Hat Text Medium"/>
              <a:cs typeface="Red Hat Text Medium"/>
              <a:sym typeface="Red Hat Text Medium"/>
            </a:endParaRPr>
          </a:p>
        </p:txBody>
      </p:sp>
      <p:sp>
        <p:nvSpPr>
          <p:cNvPr id="551" name="Google Shape;551;p50"/>
          <p:cNvSpPr txBox="1"/>
          <p:nvPr/>
        </p:nvSpPr>
        <p:spPr>
          <a:xfrm>
            <a:off x="2603550" y="3305650"/>
            <a:ext cx="107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20%</a:t>
            </a:r>
            <a:endParaRPr sz="1100">
              <a:solidFill>
                <a:schemeClr val="lt1"/>
              </a:solidFill>
              <a:latin typeface="Red Hat Text Medium"/>
              <a:ea typeface="Red Hat Text Medium"/>
              <a:cs typeface="Red Hat Text Medium"/>
              <a:sym typeface="Red Hat Text Medium"/>
            </a:endParaRPr>
          </a:p>
        </p:txBody>
      </p:sp>
      <p:sp>
        <p:nvSpPr>
          <p:cNvPr id="552" name="Google Shape;552;p50"/>
          <p:cNvSpPr txBox="1"/>
          <p:nvPr/>
        </p:nvSpPr>
        <p:spPr>
          <a:xfrm>
            <a:off x="2603550" y="3572625"/>
            <a:ext cx="107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119 Mil</a:t>
            </a:r>
            <a:endParaRPr sz="1100">
              <a:solidFill>
                <a:schemeClr val="lt1"/>
              </a:solidFill>
              <a:latin typeface="Red Hat Text Medium"/>
              <a:ea typeface="Red Hat Text Medium"/>
              <a:cs typeface="Red Hat Text Medium"/>
              <a:sym typeface="Red Hat Text Medium"/>
            </a:endParaRPr>
          </a:p>
        </p:txBody>
      </p:sp>
      <p:sp>
        <p:nvSpPr>
          <p:cNvPr id="553" name="Google Shape;553;p50"/>
          <p:cNvSpPr txBox="1"/>
          <p:nvPr/>
        </p:nvSpPr>
        <p:spPr>
          <a:xfrm>
            <a:off x="2603550" y="3837950"/>
            <a:ext cx="107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Text Medium"/>
                <a:ea typeface="Red Hat Text Medium"/>
                <a:cs typeface="Red Hat Text Medium"/>
                <a:sym typeface="Red Hat Text Medium"/>
              </a:rPr>
              <a:t>12%</a:t>
            </a:r>
            <a:endParaRPr sz="1100">
              <a:solidFill>
                <a:schemeClr val="lt1"/>
              </a:solidFill>
              <a:latin typeface="Red Hat Text Medium"/>
              <a:ea typeface="Red Hat Text Medium"/>
              <a:cs typeface="Red Hat Text Medium"/>
              <a:sym typeface="Red Hat Tex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51"/>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559" name="Google Shape;559;p51"/>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560" name="Google Shape;560;p51"/>
          <p:cNvSpPr txBox="1"/>
          <p:nvPr/>
        </p:nvSpPr>
        <p:spPr>
          <a:xfrm>
            <a:off x="754375" y="317075"/>
            <a:ext cx="694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Our tokenomics</a:t>
            </a:r>
            <a:endParaRPr b="1" sz="3100">
              <a:solidFill>
                <a:srgbClr val="FED670"/>
              </a:solidFill>
              <a:latin typeface="Red Hat Display"/>
              <a:ea typeface="Red Hat Display"/>
              <a:cs typeface="Red Hat Display"/>
              <a:sym typeface="Red Hat Display"/>
            </a:endParaRPr>
          </a:p>
        </p:txBody>
      </p:sp>
      <p:pic>
        <p:nvPicPr>
          <p:cNvPr id="561" name="Google Shape;561;p51"/>
          <p:cNvPicPr preferRelativeResize="0"/>
          <p:nvPr/>
        </p:nvPicPr>
        <p:blipFill>
          <a:blip r:embed="rId5">
            <a:alphaModFix/>
          </a:blip>
          <a:stretch>
            <a:fillRect/>
          </a:stretch>
        </p:blipFill>
        <p:spPr>
          <a:xfrm rot="10800000">
            <a:off x="7748523" y="-21"/>
            <a:ext cx="1391502" cy="1955250"/>
          </a:xfrm>
          <a:prstGeom prst="rect">
            <a:avLst/>
          </a:prstGeom>
          <a:noFill/>
          <a:ln>
            <a:noFill/>
          </a:ln>
        </p:spPr>
      </p:pic>
      <p:sp>
        <p:nvSpPr>
          <p:cNvPr id="562" name="Google Shape;562;p51"/>
          <p:cNvSpPr txBox="1"/>
          <p:nvPr/>
        </p:nvSpPr>
        <p:spPr>
          <a:xfrm>
            <a:off x="754375" y="1046500"/>
            <a:ext cx="7191900" cy="376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Red Hat Display"/>
                <a:ea typeface="Red Hat Display"/>
                <a:cs typeface="Red Hat Display"/>
                <a:sym typeface="Red Hat Display"/>
              </a:rPr>
              <a:t>Giveth is a decentralized, autonomous organization that issues its own native token, </a:t>
            </a:r>
            <a:r>
              <a:rPr lang="en" sz="1300">
                <a:solidFill>
                  <a:schemeClr val="lt1"/>
                </a:solidFill>
                <a:latin typeface="Red Hat Display"/>
                <a:ea typeface="Red Hat Display"/>
                <a:cs typeface="Red Hat Display"/>
                <a:sym typeface="Red Hat Display"/>
              </a:rPr>
              <a:t>GIV</a:t>
            </a:r>
            <a:r>
              <a:rPr lang="en" sz="1300">
                <a:solidFill>
                  <a:schemeClr val="lt1"/>
                </a:solidFill>
                <a:latin typeface="Red Hat Display"/>
                <a:ea typeface="Red Hat Display"/>
                <a:cs typeface="Red Hat Display"/>
                <a:sym typeface="Red Hat Display"/>
              </a:rPr>
              <a:t>.</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b="1" lang="en" sz="1300">
                <a:solidFill>
                  <a:schemeClr val="lt1"/>
                </a:solidFill>
                <a:latin typeface="Red Hat Display"/>
                <a:ea typeface="Red Hat Display"/>
                <a:cs typeface="Red Hat Display"/>
                <a:sym typeface="Red Hat Display"/>
              </a:rPr>
              <a:t>$GIV has a supply cap of 1,000,000,000 units that has 3 year cliff, and vests for 3 years, after 6 years 100% will be liquid.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1200"/>
              </a:spcAft>
              <a:buNone/>
            </a:pPr>
            <a:r>
              <a:rPr lang="en" sz="1300">
                <a:solidFill>
                  <a:schemeClr val="lt1"/>
                </a:solidFill>
                <a:latin typeface="Red Hat Display"/>
                <a:ea typeface="Red Hat Display"/>
                <a:cs typeface="Red Hat Display"/>
                <a:sym typeface="Red Hat Display"/>
              </a:rPr>
              <a:t>90% of the allocation was put in a stream that ends at the end of 2026, and 10% was allocated at launch (except the liquidity). Making the circulating supply only 5.6% of the total supply, and our market cap ~$2 million. </a:t>
            </a:r>
            <a:endParaRPr sz="1300">
              <a:solidFill>
                <a:schemeClr val="lt1"/>
              </a:solidFill>
              <a:latin typeface="Red Hat Display"/>
              <a:ea typeface="Red Hat Display"/>
              <a:cs typeface="Red Hat Display"/>
              <a:sym typeface="Red Hat Display"/>
            </a:endParaRPr>
          </a:p>
        </p:txBody>
      </p:sp>
      <p:sp>
        <p:nvSpPr>
          <p:cNvPr id="563" name="Google Shape;563;p51"/>
          <p:cNvSpPr/>
          <p:nvPr/>
        </p:nvSpPr>
        <p:spPr>
          <a:xfrm>
            <a:off x="830575" y="2057800"/>
            <a:ext cx="6643800" cy="1885800"/>
          </a:xfrm>
          <a:prstGeom prst="roundRect">
            <a:avLst>
              <a:gd fmla="val 16667" name="adj"/>
            </a:avLst>
          </a:prstGeom>
          <a:solidFill>
            <a:srgbClr val="FED670"/>
          </a:solidFill>
          <a:ln cap="flat" cmpd="sng" w="76200">
            <a:solidFill>
              <a:srgbClr val="7861E0"/>
            </a:solidFill>
            <a:prstDash val="solid"/>
            <a:round/>
            <a:headEnd len="sm" w="sm" type="none"/>
            <a:tailEnd len="sm" w="sm" type="none"/>
          </a:ln>
          <a:effectLst>
            <a:outerShdw blurRad="142875" rotWithShape="0" algn="bl">
              <a:srgbClr val="000000">
                <a:alpha val="941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370EC3"/>
                </a:solidFill>
                <a:latin typeface="Red Hat Display"/>
                <a:ea typeface="Red Hat Display"/>
                <a:cs typeface="Red Hat Display"/>
                <a:sym typeface="Red Hat Display"/>
              </a:rPr>
              <a:t>The token was launched at the end of 2021 and was allocated like so:</a:t>
            </a:r>
            <a:endParaRPr sz="1300">
              <a:solidFill>
                <a:srgbClr val="370EC3"/>
              </a:solidFill>
              <a:latin typeface="Red Hat Display"/>
              <a:ea typeface="Red Hat Display"/>
              <a:cs typeface="Red Hat Display"/>
              <a:sym typeface="Red Hat Display"/>
            </a:endParaRPr>
          </a:p>
          <a:p>
            <a:pPr indent="-292100" lvl="0" marL="457200" rtl="0" algn="l">
              <a:lnSpc>
                <a:spcPct val="115000"/>
              </a:lnSpc>
              <a:spcBef>
                <a:spcPts val="1200"/>
              </a:spcBef>
              <a:spcAft>
                <a:spcPts val="0"/>
              </a:spcAft>
              <a:buClr>
                <a:srgbClr val="370EC3"/>
              </a:buClr>
              <a:buSzPts val="1000"/>
              <a:buFont typeface="Red Hat Display"/>
              <a:buChar char="●"/>
            </a:pPr>
            <a:r>
              <a:rPr lang="en" sz="1300">
                <a:solidFill>
                  <a:srgbClr val="370EC3"/>
                </a:solidFill>
                <a:latin typeface="Red Hat Display"/>
                <a:ea typeface="Red Hat Display"/>
                <a:cs typeface="Red Hat Display"/>
                <a:sym typeface="Red Hat Display"/>
              </a:rPr>
              <a:t>33% to the GIVgarden (the GIV token holder DAO)</a:t>
            </a:r>
            <a:endParaRPr sz="1300">
              <a:solidFill>
                <a:srgbClr val="370EC3"/>
              </a:solidFill>
              <a:latin typeface="Red Hat Display"/>
              <a:ea typeface="Red Hat Display"/>
              <a:cs typeface="Red Hat Display"/>
              <a:sym typeface="Red Hat Display"/>
            </a:endParaRPr>
          </a:p>
          <a:p>
            <a:pPr indent="-292100" lvl="0" marL="457200" rtl="0" algn="l">
              <a:lnSpc>
                <a:spcPct val="115000"/>
              </a:lnSpc>
              <a:spcBef>
                <a:spcPts val="0"/>
              </a:spcBef>
              <a:spcAft>
                <a:spcPts val="0"/>
              </a:spcAft>
              <a:buClr>
                <a:srgbClr val="370EC3"/>
              </a:buClr>
              <a:buSzPts val="1000"/>
              <a:buFont typeface="Red Hat Display"/>
              <a:buChar char="●"/>
            </a:pPr>
            <a:r>
              <a:rPr lang="en" sz="1300">
                <a:solidFill>
                  <a:srgbClr val="370EC3"/>
                </a:solidFill>
                <a:latin typeface="Red Hat Display"/>
                <a:ea typeface="Red Hat Display"/>
                <a:cs typeface="Red Hat Display"/>
                <a:sym typeface="Red Hat Display"/>
              </a:rPr>
              <a:t>27% to the nrGIV DAO, our reputation DAO (The Team)</a:t>
            </a:r>
            <a:endParaRPr sz="1300">
              <a:solidFill>
                <a:srgbClr val="370EC3"/>
              </a:solidFill>
              <a:latin typeface="Red Hat Display"/>
              <a:ea typeface="Red Hat Display"/>
              <a:cs typeface="Red Hat Display"/>
              <a:sym typeface="Red Hat Display"/>
            </a:endParaRPr>
          </a:p>
          <a:p>
            <a:pPr indent="-292100" lvl="0" marL="457200" rtl="0" algn="l">
              <a:lnSpc>
                <a:spcPct val="115000"/>
              </a:lnSpc>
              <a:spcBef>
                <a:spcPts val="0"/>
              </a:spcBef>
              <a:spcAft>
                <a:spcPts val="0"/>
              </a:spcAft>
              <a:buClr>
                <a:srgbClr val="370EC3"/>
              </a:buClr>
              <a:buSzPts val="1000"/>
              <a:buFont typeface="Red Hat Display"/>
              <a:buChar char="●"/>
            </a:pPr>
            <a:r>
              <a:rPr lang="en" sz="1300">
                <a:solidFill>
                  <a:srgbClr val="370EC3"/>
                </a:solidFill>
                <a:latin typeface="Red Hat Display"/>
                <a:ea typeface="Red Hat Display"/>
                <a:cs typeface="Red Hat Display"/>
                <a:sym typeface="Red Hat Display"/>
              </a:rPr>
              <a:t>17% to the GIVdrop (to crypto donors and public goods communities)</a:t>
            </a:r>
            <a:endParaRPr sz="1300">
              <a:solidFill>
                <a:srgbClr val="370EC3"/>
              </a:solidFill>
              <a:latin typeface="Red Hat Display"/>
              <a:ea typeface="Red Hat Display"/>
              <a:cs typeface="Red Hat Display"/>
              <a:sym typeface="Red Hat Display"/>
            </a:endParaRPr>
          </a:p>
          <a:p>
            <a:pPr indent="-292100" lvl="0" marL="457200" rtl="0" algn="l">
              <a:lnSpc>
                <a:spcPct val="115000"/>
              </a:lnSpc>
              <a:spcBef>
                <a:spcPts val="0"/>
              </a:spcBef>
              <a:spcAft>
                <a:spcPts val="0"/>
              </a:spcAft>
              <a:buClr>
                <a:srgbClr val="370EC3"/>
              </a:buClr>
              <a:buSzPts val="1000"/>
              <a:buFont typeface="Red Hat Display"/>
              <a:buChar char="●"/>
            </a:pPr>
            <a:r>
              <a:rPr lang="en" sz="1300">
                <a:solidFill>
                  <a:srgbClr val="370EC3"/>
                </a:solidFill>
                <a:latin typeface="Red Hat Display"/>
                <a:ea typeface="Red Hat Display"/>
                <a:cs typeface="Red Hat Display"/>
                <a:sym typeface="Red Hat Display"/>
              </a:rPr>
              <a:t>13% to the GIVbacks program (rewarding donors on the platform for 5 years)</a:t>
            </a:r>
            <a:endParaRPr sz="1300">
              <a:solidFill>
                <a:srgbClr val="370EC3"/>
              </a:solidFill>
              <a:latin typeface="Red Hat Display"/>
              <a:ea typeface="Red Hat Display"/>
              <a:cs typeface="Red Hat Display"/>
              <a:sym typeface="Red Hat Display"/>
            </a:endParaRPr>
          </a:p>
          <a:p>
            <a:pPr indent="-292100" lvl="0" marL="457200" rtl="0" algn="l">
              <a:lnSpc>
                <a:spcPct val="115000"/>
              </a:lnSpc>
              <a:spcBef>
                <a:spcPts val="0"/>
              </a:spcBef>
              <a:spcAft>
                <a:spcPts val="0"/>
              </a:spcAft>
              <a:buClr>
                <a:srgbClr val="370EC3"/>
              </a:buClr>
              <a:buSzPts val="1000"/>
              <a:buFont typeface="Red Hat Display"/>
              <a:buChar char="●"/>
            </a:pPr>
            <a:r>
              <a:rPr lang="en" sz="1300">
                <a:solidFill>
                  <a:srgbClr val="370EC3"/>
                </a:solidFill>
                <a:latin typeface="Red Hat Display"/>
                <a:ea typeface="Red Hat Display"/>
                <a:cs typeface="Red Hat Display"/>
                <a:sym typeface="Red Hat Display"/>
              </a:rPr>
              <a:t>10% for Liquidity via Farming and Token Swaps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52"/>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569" name="Google Shape;569;p52"/>
          <p:cNvGrpSpPr/>
          <p:nvPr/>
        </p:nvGrpSpPr>
        <p:grpSpPr>
          <a:xfrm>
            <a:off x="8330688" y="10995400"/>
            <a:ext cx="7722611" cy="1173600"/>
            <a:chOff x="7543488" y="11065850"/>
            <a:chExt cx="7722611" cy="1173600"/>
          </a:xfrm>
        </p:grpSpPr>
        <p:sp>
          <p:nvSpPr>
            <p:cNvPr id="570" name="Google Shape;570;p52"/>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571" name="Google Shape;571;p52"/>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572" name="Google Shape;572;p52"/>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573" name="Google Shape;573;p52"/>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
        <p:nvSpPr>
          <p:cNvPr id="574" name="Google Shape;574;p52"/>
          <p:cNvSpPr txBox="1"/>
          <p:nvPr/>
        </p:nvSpPr>
        <p:spPr>
          <a:xfrm>
            <a:off x="376388" y="186825"/>
            <a:ext cx="82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ED670"/>
                </a:solidFill>
                <a:latin typeface="Red Hat Text"/>
                <a:ea typeface="Red Hat Text"/>
                <a:cs typeface="Red Hat Text"/>
                <a:sym typeface="Red Hat Text"/>
              </a:rPr>
              <a:t>Building the Future of Giving</a:t>
            </a:r>
            <a:endParaRPr sz="1000">
              <a:solidFill>
                <a:schemeClr val="dk1"/>
              </a:solidFill>
              <a:latin typeface="Red Hat Text Medium"/>
              <a:ea typeface="Red Hat Text Medium"/>
              <a:cs typeface="Red Hat Text Medium"/>
              <a:sym typeface="Red Hat Text Medium"/>
            </a:endParaRPr>
          </a:p>
        </p:txBody>
      </p:sp>
      <p:sp>
        <p:nvSpPr>
          <p:cNvPr id="575" name="Google Shape;575;p52"/>
          <p:cNvSpPr txBox="1"/>
          <p:nvPr/>
        </p:nvSpPr>
        <p:spPr>
          <a:xfrm>
            <a:off x="889775" y="1172188"/>
            <a:ext cx="377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Red Hat Text"/>
                <a:ea typeface="Red Hat Text"/>
                <a:cs typeface="Red Hat Text"/>
                <a:sym typeface="Red Hat Text"/>
              </a:rPr>
              <a:t>DAO &amp; TECHNICAL METRICS</a:t>
            </a:r>
            <a:endParaRPr b="1" sz="1200">
              <a:solidFill>
                <a:schemeClr val="dk1"/>
              </a:solidFill>
              <a:latin typeface="Red Hat Text"/>
              <a:ea typeface="Red Hat Text"/>
              <a:cs typeface="Red Hat Text"/>
              <a:sym typeface="Red Hat Text"/>
            </a:endParaRPr>
          </a:p>
        </p:txBody>
      </p:sp>
      <p:sp>
        <p:nvSpPr>
          <p:cNvPr id="576" name="Google Shape;576;p52"/>
          <p:cNvSpPr txBox="1"/>
          <p:nvPr/>
        </p:nvSpPr>
        <p:spPr>
          <a:xfrm>
            <a:off x="4287475" y="1172188"/>
            <a:ext cx="377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Red Hat Text"/>
                <a:ea typeface="Red Hat Text"/>
                <a:cs typeface="Red Hat Text"/>
                <a:sym typeface="Red Hat Text"/>
              </a:rPr>
              <a:t>TREASURY &amp; COMMUNITY  </a:t>
            </a:r>
            <a:endParaRPr b="1" sz="1200">
              <a:solidFill>
                <a:schemeClr val="dk1"/>
              </a:solidFill>
              <a:latin typeface="Red Hat Text"/>
              <a:ea typeface="Red Hat Text"/>
              <a:cs typeface="Red Hat Text"/>
              <a:sym typeface="Red Hat Text"/>
            </a:endParaRPr>
          </a:p>
        </p:txBody>
      </p:sp>
      <p:pic>
        <p:nvPicPr>
          <p:cNvPr id="577" name="Google Shape;577;p52"/>
          <p:cNvPicPr preferRelativeResize="0"/>
          <p:nvPr/>
        </p:nvPicPr>
        <p:blipFill>
          <a:blip r:embed="rId7">
            <a:alphaModFix/>
          </a:blip>
          <a:stretch>
            <a:fillRect/>
          </a:stretch>
        </p:blipFill>
        <p:spPr>
          <a:xfrm>
            <a:off x="1142513" y="1530925"/>
            <a:ext cx="6703027" cy="3197675"/>
          </a:xfrm>
          <a:prstGeom prst="rect">
            <a:avLst/>
          </a:prstGeom>
          <a:noFill/>
          <a:ln>
            <a:noFill/>
          </a:ln>
        </p:spPr>
      </p:pic>
      <p:sp>
        <p:nvSpPr>
          <p:cNvPr id="578" name="Google Shape;578;p52"/>
          <p:cNvSpPr txBox="1"/>
          <p:nvPr/>
        </p:nvSpPr>
        <p:spPr>
          <a:xfrm>
            <a:off x="1237275" y="1653800"/>
            <a:ext cx="30000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Product/service: </a:t>
            </a:r>
            <a:r>
              <a:rPr lang="en" sz="900">
                <a:solidFill>
                  <a:schemeClr val="dk1"/>
                </a:solidFill>
                <a:latin typeface="Red Hat Text"/>
                <a:ea typeface="Red Hat Text"/>
                <a:cs typeface="Red Hat Text"/>
                <a:sym typeface="Red Hat Text"/>
              </a:rPr>
              <a:t>Giveth, GIVmatching, Regen farms, GIVpower, GIVstream, GIVfi</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Age: </a:t>
            </a:r>
            <a:r>
              <a:rPr lang="en" sz="900">
                <a:solidFill>
                  <a:schemeClr val="dk1"/>
                </a:solidFill>
                <a:latin typeface="Red Hat Text"/>
                <a:ea typeface="Red Hat Text"/>
                <a:cs typeface="Red Hat Text"/>
                <a:sym typeface="Red Hat Text"/>
              </a:rPr>
              <a:t>6 years</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Legal structure: </a:t>
            </a:r>
            <a:r>
              <a:rPr lang="en" sz="900">
                <a:solidFill>
                  <a:schemeClr val="dk1"/>
                </a:solidFill>
                <a:latin typeface="Red Hat Text"/>
                <a:ea typeface="Red Hat Text"/>
                <a:cs typeface="Red Hat Text"/>
                <a:sym typeface="Red Hat Text"/>
              </a:rPr>
              <a:t>DAO (builders across </a:t>
            </a:r>
            <a:r>
              <a:rPr lang="en" sz="900">
                <a:solidFill>
                  <a:schemeClr val="dk1"/>
                </a:solidFill>
                <a:latin typeface="Red Hat Text"/>
                <a:ea typeface="Red Hat Text"/>
                <a:cs typeface="Red Hat Text"/>
                <a:sym typeface="Red Hat Text"/>
              </a:rPr>
              <a:t>North America, Central America, South America,</a:t>
            </a:r>
            <a:r>
              <a:rPr lang="en" sz="900">
                <a:solidFill>
                  <a:schemeClr val="dk1"/>
                </a:solidFill>
                <a:latin typeface="Red Hat Text"/>
                <a:ea typeface="Red Hat Text"/>
                <a:cs typeface="Red Hat Text"/>
                <a:sym typeface="Red Hat Text"/>
              </a:rPr>
              <a:t> Europe, Middle-East, </a:t>
            </a:r>
            <a:r>
              <a:rPr lang="en" sz="900">
                <a:solidFill>
                  <a:schemeClr val="dk1"/>
                </a:solidFill>
                <a:latin typeface="Red Hat Text"/>
                <a:ea typeface="Red Hat Text"/>
                <a:cs typeface="Red Hat Text"/>
                <a:sym typeface="Red Hat Text"/>
              </a:rPr>
              <a:t>Asia</a:t>
            </a:r>
            <a:r>
              <a:rPr lang="en" sz="900">
                <a:solidFill>
                  <a:schemeClr val="dk1"/>
                </a:solidFill>
                <a:latin typeface="Red Hat Text"/>
                <a:ea typeface="Red Hat Text"/>
                <a:cs typeface="Red Hat Text"/>
                <a:sym typeface="Red Hat Text"/>
              </a:rPr>
              <a:t>)</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b="1"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Treasury structure: </a:t>
            </a:r>
            <a:r>
              <a:rPr lang="en" sz="900">
                <a:solidFill>
                  <a:schemeClr val="dk1"/>
                </a:solidFill>
                <a:latin typeface="Red Hat Text"/>
                <a:ea typeface="Red Hat Text"/>
                <a:cs typeface="Red Hat Text"/>
                <a:sym typeface="Red Hat Text"/>
              </a:rPr>
              <a:t>Safes on Mainnet and Gnosis Chain (diversified), GIVgarden, nrGIV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Revenue streams: </a:t>
            </a:r>
            <a:r>
              <a:rPr lang="en" sz="900">
                <a:solidFill>
                  <a:schemeClr val="dk1"/>
                </a:solidFill>
                <a:latin typeface="Red Hat Text"/>
                <a:ea typeface="Red Hat Text"/>
                <a:cs typeface="Red Hat Text"/>
                <a:sym typeface="Red Hat Text"/>
              </a:rPr>
              <a:t>Grants, donations, and soon interest generated by GIVfi - Potential for fees on donations when we scale.</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b="1"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Core architecture: </a:t>
            </a:r>
            <a:r>
              <a:rPr lang="en" sz="900" u="sng">
                <a:solidFill>
                  <a:schemeClr val="dk1"/>
                </a:solidFill>
                <a:latin typeface="Red Hat Text"/>
                <a:ea typeface="Red Hat Text"/>
                <a:cs typeface="Red Hat Text"/>
                <a:sym typeface="Red Hat Text"/>
                <a:hlinkClick r:id="rId8">
                  <a:extLst>
                    <a:ext uri="{A12FA001-AC4F-418D-AE19-62706E023703}">
                      <ahyp:hlinkClr val="tx"/>
                    </a:ext>
                  </a:extLst>
                </a:hlinkClick>
              </a:rPr>
              <a:t>https://github.com/Giveth/giveth-docs</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Voting: </a:t>
            </a:r>
            <a:r>
              <a:rPr lang="en" sz="900">
                <a:solidFill>
                  <a:schemeClr val="dk1"/>
                </a:solidFill>
                <a:latin typeface="Red Hat Text"/>
                <a:ea typeface="Red Hat Text"/>
                <a:cs typeface="Red Hat Text"/>
                <a:sym typeface="Red Hat Text"/>
              </a:rPr>
              <a:t>GIVpower Boosting, Snapshot, Gardens, AragonDAO, Tokenlog</a:t>
            </a:r>
            <a:endParaRPr sz="900">
              <a:solidFill>
                <a:schemeClr val="dk1"/>
              </a:solidFill>
              <a:latin typeface="Red Hat Text"/>
              <a:ea typeface="Red Hat Text"/>
              <a:cs typeface="Red Hat Text"/>
              <a:sym typeface="Red Hat Text"/>
            </a:endParaRPr>
          </a:p>
        </p:txBody>
      </p:sp>
      <p:sp>
        <p:nvSpPr>
          <p:cNvPr id="579" name="Google Shape;579;p52"/>
          <p:cNvSpPr txBox="1"/>
          <p:nvPr/>
        </p:nvSpPr>
        <p:spPr>
          <a:xfrm>
            <a:off x="4707625" y="1584500"/>
            <a:ext cx="3000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No. of proposals: </a:t>
            </a:r>
            <a:r>
              <a:rPr lang="en" sz="900">
                <a:solidFill>
                  <a:schemeClr val="dk1"/>
                </a:solidFill>
                <a:latin typeface="Red Hat Text"/>
                <a:ea typeface="Red Hat Text"/>
                <a:cs typeface="Red Hat Text"/>
                <a:sym typeface="Red Hat Text"/>
              </a:rPr>
              <a:t>+150</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Proposal threshold: </a:t>
            </a:r>
            <a:r>
              <a:rPr lang="en" sz="900">
                <a:solidFill>
                  <a:schemeClr val="dk1"/>
                </a:solidFill>
                <a:latin typeface="Red Hat Text"/>
                <a:ea typeface="Red Hat Text"/>
                <a:cs typeface="Red Hat Text"/>
                <a:sym typeface="Red Hat Text"/>
              </a:rPr>
              <a:t>1 million GIV quorum on Snapshot</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Vote participation: </a:t>
            </a:r>
            <a:r>
              <a:rPr lang="en" sz="900">
                <a:solidFill>
                  <a:schemeClr val="dk1"/>
                </a:solidFill>
                <a:latin typeface="Red Hat Text"/>
                <a:ea typeface="Red Hat Text"/>
                <a:cs typeface="Red Hat Text"/>
                <a:sym typeface="Red Hat Text"/>
              </a:rPr>
              <a:t>~3-5% of eligible GIV</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b="1"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Token distribution: </a:t>
            </a:r>
            <a:r>
              <a:rPr lang="en" sz="900">
                <a:solidFill>
                  <a:schemeClr val="dk1"/>
                </a:solidFill>
                <a:latin typeface="Red Hat Text"/>
                <a:ea typeface="Red Hat Text"/>
                <a:cs typeface="Red Hat Text"/>
                <a:sym typeface="Red Hat Text"/>
              </a:rPr>
              <a:t>1 billion total supply; ~70 million GIV currently circulating  distributed through GIVdrop, GIVbacks, GIVfarm &amp; GIVstream</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Governance Token holders: </a:t>
            </a:r>
            <a:r>
              <a:rPr lang="en" sz="900">
                <a:solidFill>
                  <a:schemeClr val="dk1"/>
                </a:solidFill>
                <a:latin typeface="Red Hat Text"/>
                <a:ea typeface="Red Hat Text"/>
                <a:cs typeface="Red Hat Text"/>
                <a:sym typeface="Red Hat Text"/>
              </a:rPr>
              <a:t>1,291 addresses</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Active members: </a:t>
            </a:r>
            <a:r>
              <a:rPr lang="en" sz="900">
                <a:solidFill>
                  <a:schemeClr val="dk1"/>
                </a:solidFill>
                <a:latin typeface="Red Hat Text"/>
                <a:ea typeface="Red Hat Text"/>
                <a:cs typeface="Red Hat Text"/>
                <a:sym typeface="Red Hat Text"/>
              </a:rPr>
              <a:t>72</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Commitment of contributors: </a:t>
            </a:r>
            <a:r>
              <a:rPr lang="en" sz="900">
                <a:solidFill>
                  <a:schemeClr val="dk1"/>
                </a:solidFill>
                <a:latin typeface="Red Hat Text"/>
                <a:ea typeface="Red Hat Text"/>
                <a:cs typeface="Red Hat Text"/>
                <a:sym typeface="Red Hat Text"/>
              </a:rPr>
              <a:t>Several contributor levels (stewards, senior token engineers, senior smart contract developers), In total approx 24 FTEs + 30 PTEs + 18 regular active community contributors paid project to project or volunteering</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900">
              <a:solidFill>
                <a:schemeClr val="dk1"/>
              </a:solidFill>
              <a:latin typeface="Red Hat Text"/>
              <a:ea typeface="Red Hat Text"/>
              <a:cs typeface="Red Hat Text"/>
              <a:sym typeface="Red Hat Text"/>
            </a:endParaRPr>
          </a:p>
          <a:p>
            <a:pPr indent="0" lvl="0" marL="0" rtl="0" algn="l">
              <a:spcBef>
                <a:spcPts val="0"/>
              </a:spcBef>
              <a:spcAft>
                <a:spcPts val="0"/>
              </a:spcAft>
              <a:buNone/>
            </a:pPr>
            <a:r>
              <a:rPr b="1" lang="en" sz="900">
                <a:solidFill>
                  <a:schemeClr val="dk1"/>
                </a:solidFill>
                <a:latin typeface="Red Hat Text"/>
                <a:ea typeface="Red Hat Text"/>
                <a:cs typeface="Red Hat Text"/>
                <a:sym typeface="Red Hat Text"/>
              </a:rPr>
              <a:t>Social Media outreach: </a:t>
            </a:r>
            <a:r>
              <a:rPr lang="en" sz="900">
                <a:solidFill>
                  <a:schemeClr val="dk1"/>
                </a:solidFill>
                <a:latin typeface="Red Hat Text"/>
                <a:ea typeface="Red Hat Text"/>
                <a:cs typeface="Red Hat Text"/>
                <a:sym typeface="Red Hat Text"/>
              </a:rPr>
              <a:t>11k Twitter followers</a:t>
            </a:r>
            <a:endParaRPr sz="1300"/>
          </a:p>
        </p:txBody>
      </p:sp>
      <p:pic>
        <p:nvPicPr>
          <p:cNvPr id="580" name="Google Shape;580;p52"/>
          <p:cNvPicPr preferRelativeResize="0"/>
          <p:nvPr/>
        </p:nvPicPr>
        <p:blipFill>
          <a:blip r:embed="rId9">
            <a:alphaModFix/>
          </a:blip>
          <a:stretch>
            <a:fillRect/>
          </a:stretch>
        </p:blipFill>
        <p:spPr>
          <a:xfrm>
            <a:off x="7426925" y="4322893"/>
            <a:ext cx="633051" cy="128128"/>
          </a:xfrm>
          <a:prstGeom prst="rect">
            <a:avLst/>
          </a:prstGeom>
          <a:noFill/>
          <a:ln>
            <a:noFill/>
          </a:ln>
        </p:spPr>
      </p:pic>
      <p:pic>
        <p:nvPicPr>
          <p:cNvPr id="581" name="Google Shape;581;p52"/>
          <p:cNvPicPr preferRelativeResize="0"/>
          <p:nvPr/>
        </p:nvPicPr>
        <p:blipFill>
          <a:blip r:embed="rId10">
            <a:alphaModFix/>
          </a:blip>
          <a:stretch>
            <a:fillRect/>
          </a:stretch>
        </p:blipFill>
        <p:spPr>
          <a:xfrm>
            <a:off x="917288" y="4081119"/>
            <a:ext cx="319975" cy="320650"/>
          </a:xfrm>
          <a:prstGeom prst="rect">
            <a:avLst/>
          </a:prstGeom>
          <a:noFill/>
          <a:ln>
            <a:noFill/>
          </a:ln>
        </p:spPr>
      </p:pic>
      <p:sp>
        <p:nvSpPr>
          <p:cNvPr id="582" name="Google Shape;582;p52"/>
          <p:cNvSpPr txBox="1"/>
          <p:nvPr/>
        </p:nvSpPr>
        <p:spPr>
          <a:xfrm>
            <a:off x="1550438" y="627000"/>
            <a:ext cx="5887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Red Hat Text Medium"/>
                <a:ea typeface="Red Hat Text Medium"/>
                <a:cs typeface="Red Hat Text Medium"/>
                <a:sym typeface="Red Hat Text Medium"/>
              </a:rPr>
              <a:t>Our intention is to support and reward the funding of public goods by creating open, transparent and free access to the revolutionary funding opportunities available within the web3 ecosystem.</a:t>
            </a:r>
            <a:endParaRPr sz="1000">
              <a:solidFill>
                <a:schemeClr val="dk1"/>
              </a:solidFill>
              <a:latin typeface="Red Hat Text Medium"/>
              <a:ea typeface="Red Hat Text Medium"/>
              <a:cs typeface="Red Hat Text Medium"/>
              <a:sym typeface="Red Hat Text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8" name="Google Shape;588;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9" name="Google Shape;589;p53"/>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590" name="Google Shape;590;p53"/>
          <p:cNvPicPr preferRelativeResize="0"/>
          <p:nvPr/>
        </p:nvPicPr>
        <p:blipFill>
          <a:blip r:embed="rId4">
            <a:alphaModFix/>
          </a:blip>
          <a:stretch>
            <a:fillRect/>
          </a:stretch>
        </p:blipFill>
        <p:spPr>
          <a:xfrm>
            <a:off x="1453888" y="1900639"/>
            <a:ext cx="5963100" cy="2227426"/>
          </a:xfrm>
          <a:prstGeom prst="rect">
            <a:avLst/>
          </a:prstGeom>
          <a:noFill/>
          <a:ln>
            <a:noFill/>
          </a:ln>
        </p:spPr>
      </p:pic>
      <p:sp>
        <p:nvSpPr>
          <p:cNvPr id="591" name="Google Shape;591;p53"/>
          <p:cNvSpPr txBox="1"/>
          <p:nvPr/>
        </p:nvSpPr>
        <p:spPr>
          <a:xfrm>
            <a:off x="0" y="785725"/>
            <a:ext cx="91440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Join us in Building the </a:t>
            </a:r>
            <a:endParaRPr sz="30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Future of Giving</a:t>
            </a:r>
            <a:endParaRPr sz="3000">
              <a:solidFill>
                <a:srgbClr val="FED670"/>
              </a:solidFill>
              <a:latin typeface="Red Hat Display ExtraBold"/>
              <a:ea typeface="Red Hat Display ExtraBold"/>
              <a:cs typeface="Red Hat Display ExtraBold"/>
              <a:sym typeface="Red Hat Display ExtraBold"/>
            </a:endParaRPr>
          </a:p>
        </p:txBody>
      </p:sp>
      <p:pic>
        <p:nvPicPr>
          <p:cNvPr id="592" name="Google Shape;592;p53"/>
          <p:cNvPicPr preferRelativeResize="0"/>
          <p:nvPr/>
        </p:nvPicPr>
        <p:blipFill>
          <a:blip r:embed="rId5">
            <a:alphaModFix/>
          </a:blip>
          <a:stretch>
            <a:fillRect/>
          </a:stretch>
        </p:blipFill>
        <p:spPr>
          <a:xfrm>
            <a:off x="3862600" y="4477950"/>
            <a:ext cx="1145673" cy="365750"/>
          </a:xfrm>
          <a:prstGeom prst="rect">
            <a:avLst/>
          </a:prstGeom>
          <a:noFill/>
          <a:ln>
            <a:noFill/>
          </a:ln>
        </p:spPr>
      </p:pic>
      <p:pic>
        <p:nvPicPr>
          <p:cNvPr id="593" name="Google Shape;593;p53"/>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7"/>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34" name="Google Shape;134;p27"/>
          <p:cNvPicPr preferRelativeResize="0"/>
          <p:nvPr/>
        </p:nvPicPr>
        <p:blipFill>
          <a:blip r:embed="rId4">
            <a:alphaModFix/>
          </a:blip>
          <a:stretch>
            <a:fillRect/>
          </a:stretch>
        </p:blipFill>
        <p:spPr>
          <a:xfrm>
            <a:off x="0" y="508996"/>
            <a:ext cx="9144003" cy="4634509"/>
          </a:xfrm>
          <a:prstGeom prst="rect">
            <a:avLst/>
          </a:prstGeom>
          <a:noFill/>
          <a:ln>
            <a:noFill/>
          </a:ln>
        </p:spPr>
      </p:pic>
      <p:grpSp>
        <p:nvGrpSpPr>
          <p:cNvPr id="135" name="Google Shape;135;p27"/>
          <p:cNvGrpSpPr/>
          <p:nvPr/>
        </p:nvGrpSpPr>
        <p:grpSpPr>
          <a:xfrm>
            <a:off x="8330688" y="10995400"/>
            <a:ext cx="7722611" cy="1173600"/>
            <a:chOff x="7543488" y="11065850"/>
            <a:chExt cx="7722611" cy="1173600"/>
          </a:xfrm>
        </p:grpSpPr>
        <p:sp>
          <p:nvSpPr>
            <p:cNvPr id="136" name="Google Shape;136;p27"/>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37" name="Google Shape;137;p27"/>
            <p:cNvPicPr preferRelativeResize="0"/>
            <p:nvPr/>
          </p:nvPicPr>
          <p:blipFill>
            <a:blip r:embed="rId5">
              <a:alphaModFix/>
            </a:blip>
            <a:stretch>
              <a:fillRect/>
            </a:stretch>
          </p:blipFill>
          <p:spPr>
            <a:xfrm>
              <a:off x="14410223" y="11142050"/>
              <a:ext cx="855875" cy="855875"/>
            </a:xfrm>
            <a:prstGeom prst="rect">
              <a:avLst/>
            </a:prstGeom>
            <a:noFill/>
            <a:ln>
              <a:noFill/>
            </a:ln>
          </p:spPr>
        </p:pic>
      </p:grpSp>
      <p:sp>
        <p:nvSpPr>
          <p:cNvPr id="138" name="Google Shape;138;p27"/>
          <p:cNvSpPr txBox="1"/>
          <p:nvPr>
            <p:ph idx="4294967295" type="ctrTitle"/>
          </p:nvPr>
        </p:nvSpPr>
        <p:spPr>
          <a:xfrm>
            <a:off x="1170625" y="2121538"/>
            <a:ext cx="6527700" cy="23349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000">
                <a:solidFill>
                  <a:schemeClr val="lt1"/>
                </a:solidFill>
                <a:latin typeface="Red Hat Display ExtraBold"/>
                <a:ea typeface="Red Hat Display ExtraBold"/>
                <a:cs typeface="Red Hat Display ExtraBold"/>
                <a:sym typeface="Red Hat Display ExtraBold"/>
              </a:rPr>
              <a:t>Giving is effortless. People &amp; organizations around the world are rewarded for creating positive change.</a:t>
            </a:r>
            <a:endParaRPr sz="3000">
              <a:solidFill>
                <a:schemeClr val="lt1"/>
              </a:solidFill>
              <a:latin typeface="Red Hat Display ExtraBold"/>
              <a:ea typeface="Red Hat Display ExtraBold"/>
              <a:cs typeface="Red Hat Display ExtraBold"/>
              <a:sym typeface="Red Hat Display ExtraBold"/>
            </a:endParaRPr>
          </a:p>
        </p:txBody>
      </p:sp>
      <p:sp>
        <p:nvSpPr>
          <p:cNvPr id="139" name="Google Shape;139;p27"/>
          <p:cNvSpPr txBox="1"/>
          <p:nvPr>
            <p:ph idx="4294967295" type="ctrTitle"/>
          </p:nvPr>
        </p:nvSpPr>
        <p:spPr>
          <a:xfrm>
            <a:off x="-59100" y="1293475"/>
            <a:ext cx="9144000" cy="795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4500">
                <a:solidFill>
                  <a:srgbClr val="FED670"/>
                </a:solidFill>
                <a:latin typeface="Red Hat Display ExtraBold"/>
                <a:ea typeface="Red Hat Display ExtraBold"/>
                <a:cs typeface="Red Hat Display ExtraBold"/>
                <a:sym typeface="Red Hat Display ExtraBold"/>
              </a:rPr>
              <a:t>Our Vision</a:t>
            </a:r>
            <a:endParaRPr sz="4500">
              <a:solidFill>
                <a:srgbClr val="FED670"/>
              </a:solidFill>
              <a:latin typeface="Red Hat Display ExtraBold"/>
              <a:ea typeface="Red Hat Display ExtraBold"/>
              <a:cs typeface="Red Hat Display ExtraBold"/>
              <a:sym typeface="Red Hat Display ExtraBold"/>
            </a:endParaRPr>
          </a:p>
        </p:txBody>
      </p:sp>
      <p:pic>
        <p:nvPicPr>
          <p:cNvPr id="140" name="Google Shape;140;p27"/>
          <p:cNvPicPr preferRelativeResize="0"/>
          <p:nvPr/>
        </p:nvPicPr>
        <p:blipFill rotWithShape="1">
          <a:blip r:embed="rId6">
            <a:alphaModFix/>
          </a:blip>
          <a:srcRect b="0" l="0" r="27325" t="0"/>
          <a:stretch/>
        </p:blipFill>
        <p:spPr>
          <a:xfrm>
            <a:off x="7320750" y="3257775"/>
            <a:ext cx="1823251" cy="1696049"/>
          </a:xfrm>
          <a:prstGeom prst="rect">
            <a:avLst/>
          </a:prstGeom>
          <a:noFill/>
          <a:ln>
            <a:noFill/>
          </a:ln>
        </p:spPr>
      </p:pic>
      <p:pic>
        <p:nvPicPr>
          <p:cNvPr id="141" name="Google Shape;141;p27"/>
          <p:cNvPicPr preferRelativeResize="0"/>
          <p:nvPr/>
        </p:nvPicPr>
        <p:blipFill rotWithShape="1">
          <a:blip r:embed="rId7">
            <a:alphaModFix/>
          </a:blip>
          <a:srcRect b="0" l="28176" r="0" t="0"/>
          <a:stretch/>
        </p:blipFill>
        <p:spPr>
          <a:xfrm>
            <a:off x="-1750" y="262100"/>
            <a:ext cx="1823250" cy="1421550"/>
          </a:xfrm>
          <a:prstGeom prst="rect">
            <a:avLst/>
          </a:prstGeom>
          <a:noFill/>
          <a:ln>
            <a:noFill/>
          </a:ln>
        </p:spPr>
      </p:pic>
      <p:pic>
        <p:nvPicPr>
          <p:cNvPr id="142" name="Google Shape;142;p27"/>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9" name="Google Shape;59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0" name="Google Shape;600;p54"/>
          <p:cNvPicPr preferRelativeResize="0"/>
          <p:nvPr/>
        </p:nvPicPr>
        <p:blipFill>
          <a:blip r:embed="rId3">
            <a:alphaModFix/>
          </a:blip>
          <a:stretch>
            <a:fillRect/>
          </a:stretch>
        </p:blipFill>
        <p:spPr>
          <a:xfrm>
            <a:off x="0" y="0"/>
            <a:ext cx="9144003" cy="5147961"/>
          </a:xfrm>
          <a:prstGeom prst="rect">
            <a:avLst/>
          </a:prstGeom>
          <a:noFill/>
          <a:ln>
            <a:noFill/>
          </a:ln>
        </p:spPr>
      </p:pic>
      <p:sp>
        <p:nvSpPr>
          <p:cNvPr id="601" name="Google Shape;601;p54"/>
          <p:cNvSpPr txBox="1"/>
          <p:nvPr/>
        </p:nvSpPr>
        <p:spPr>
          <a:xfrm>
            <a:off x="1060550" y="1775088"/>
            <a:ext cx="5519100" cy="19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Giveth history </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Clr>
                <a:schemeClr val="dk1"/>
              </a:buClr>
              <a:buSzPts val="1100"/>
              <a:buFont typeface="Arial"/>
              <a:buNone/>
            </a:pPr>
            <a:r>
              <a:rPr lang="en" sz="1600">
                <a:solidFill>
                  <a:srgbClr val="FED670"/>
                </a:solidFill>
                <a:latin typeface="Red Hat Display ExtraBold"/>
                <a:ea typeface="Red Hat Display ExtraBold"/>
                <a:cs typeface="Red Hat Display ExtraBold"/>
                <a:sym typeface="Red Hat Display ExtraBold"/>
              </a:rPr>
              <a:t>Crypto charity market outlook</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Successful projects on Giveth</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GIVeconomy &amp; </a:t>
            </a:r>
            <a:r>
              <a:rPr lang="en" sz="1600">
                <a:solidFill>
                  <a:srgbClr val="FED670"/>
                </a:solidFill>
                <a:latin typeface="Red Hat Display ExtraBold"/>
                <a:ea typeface="Red Hat Display ExtraBold"/>
                <a:cs typeface="Red Hat Display ExtraBold"/>
                <a:sym typeface="Red Hat Display ExtraBold"/>
              </a:rPr>
              <a:t>Token</a:t>
            </a:r>
            <a:r>
              <a:rPr lang="en" sz="1600">
                <a:solidFill>
                  <a:srgbClr val="FED670"/>
                </a:solidFill>
                <a:latin typeface="Red Hat Display ExtraBold"/>
                <a:ea typeface="Red Hat Display ExtraBold"/>
                <a:cs typeface="Red Hat Display ExtraBold"/>
                <a:sym typeface="Red Hat Display ExtraBold"/>
              </a:rPr>
              <a:t> info</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GIVdrop</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GIVbacks</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GIVstream</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GIVgarden</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Regen farms</a:t>
            </a:r>
            <a:endParaRPr sz="1600">
              <a:solidFill>
                <a:srgbClr val="FED670"/>
              </a:solidFill>
              <a:latin typeface="Red Hat Display ExtraBold"/>
              <a:ea typeface="Red Hat Display ExtraBold"/>
              <a:cs typeface="Red Hat Display ExtraBold"/>
              <a:sym typeface="Red Hat Display ExtraBold"/>
            </a:endParaRPr>
          </a:p>
        </p:txBody>
      </p:sp>
      <p:pic>
        <p:nvPicPr>
          <p:cNvPr id="602" name="Google Shape;602;p54"/>
          <p:cNvPicPr preferRelativeResize="0"/>
          <p:nvPr/>
        </p:nvPicPr>
        <p:blipFill>
          <a:blip r:embed="rId4">
            <a:alphaModFix/>
          </a:blip>
          <a:stretch>
            <a:fillRect/>
          </a:stretch>
        </p:blipFill>
        <p:spPr>
          <a:xfrm>
            <a:off x="3862600" y="4477950"/>
            <a:ext cx="1145673" cy="365750"/>
          </a:xfrm>
          <a:prstGeom prst="rect">
            <a:avLst/>
          </a:prstGeom>
          <a:noFill/>
          <a:ln>
            <a:noFill/>
          </a:ln>
        </p:spPr>
      </p:pic>
      <p:sp>
        <p:nvSpPr>
          <p:cNvPr id="603" name="Google Shape;603;p54"/>
          <p:cNvSpPr txBox="1"/>
          <p:nvPr/>
        </p:nvSpPr>
        <p:spPr>
          <a:xfrm>
            <a:off x="1004300" y="1018525"/>
            <a:ext cx="5631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lt1"/>
                </a:solidFill>
                <a:latin typeface="Red Hat Text"/>
                <a:ea typeface="Red Hat Text"/>
                <a:cs typeface="Red Hat Text"/>
                <a:sym typeface="Red Hat Text"/>
              </a:rPr>
              <a:t>APPENDIX</a:t>
            </a:r>
            <a:endParaRPr b="1" sz="3400">
              <a:solidFill>
                <a:schemeClr val="lt1"/>
              </a:solidFill>
              <a:latin typeface="Red Hat Text"/>
              <a:ea typeface="Red Hat Text"/>
              <a:cs typeface="Red Hat Text"/>
              <a:sym typeface="Red Hat Text"/>
            </a:endParaRPr>
          </a:p>
        </p:txBody>
      </p:sp>
      <p:pic>
        <p:nvPicPr>
          <p:cNvPr id="604" name="Google Shape;604;p54"/>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55"/>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610" name="Google Shape;610;p55"/>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611" name="Google Shape;611;p55"/>
          <p:cNvSpPr txBox="1"/>
          <p:nvPr>
            <p:ph type="title"/>
          </p:nvPr>
        </p:nvSpPr>
        <p:spPr>
          <a:xfrm>
            <a:off x="3975" y="200125"/>
            <a:ext cx="91362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Our partners</a:t>
            </a:r>
            <a:endParaRPr b="1" sz="3020">
              <a:solidFill>
                <a:srgbClr val="FED670"/>
              </a:solidFill>
              <a:latin typeface="Red Hat Display"/>
              <a:ea typeface="Red Hat Display"/>
              <a:cs typeface="Red Hat Display"/>
              <a:sym typeface="Red Hat Display"/>
            </a:endParaRPr>
          </a:p>
        </p:txBody>
      </p:sp>
      <p:pic>
        <p:nvPicPr>
          <p:cNvPr id="612" name="Google Shape;612;p55"/>
          <p:cNvPicPr preferRelativeResize="0"/>
          <p:nvPr/>
        </p:nvPicPr>
        <p:blipFill rotWithShape="1">
          <a:blip r:embed="rId5">
            <a:alphaModFix/>
          </a:blip>
          <a:srcRect b="0" l="0" r="37170" t="0"/>
          <a:stretch/>
        </p:blipFill>
        <p:spPr>
          <a:xfrm>
            <a:off x="7919772" y="2385025"/>
            <a:ext cx="1224225" cy="1868125"/>
          </a:xfrm>
          <a:prstGeom prst="rect">
            <a:avLst/>
          </a:prstGeom>
          <a:noFill/>
          <a:ln>
            <a:noFill/>
          </a:ln>
        </p:spPr>
      </p:pic>
      <p:pic>
        <p:nvPicPr>
          <p:cNvPr id="613" name="Google Shape;613;p55"/>
          <p:cNvPicPr preferRelativeResize="0"/>
          <p:nvPr/>
        </p:nvPicPr>
        <p:blipFill>
          <a:blip r:embed="rId6">
            <a:alphaModFix/>
          </a:blip>
          <a:stretch>
            <a:fillRect/>
          </a:stretch>
        </p:blipFill>
        <p:spPr>
          <a:xfrm>
            <a:off x="1561775" y="937320"/>
            <a:ext cx="672850" cy="484453"/>
          </a:xfrm>
          <a:prstGeom prst="rect">
            <a:avLst/>
          </a:prstGeom>
          <a:noFill/>
          <a:ln>
            <a:noFill/>
          </a:ln>
        </p:spPr>
      </p:pic>
      <p:pic>
        <p:nvPicPr>
          <p:cNvPr id="614" name="Google Shape;614;p55"/>
          <p:cNvPicPr preferRelativeResize="0"/>
          <p:nvPr/>
        </p:nvPicPr>
        <p:blipFill>
          <a:blip r:embed="rId7">
            <a:alphaModFix/>
          </a:blip>
          <a:stretch>
            <a:fillRect/>
          </a:stretch>
        </p:blipFill>
        <p:spPr>
          <a:xfrm>
            <a:off x="4289624" y="924950"/>
            <a:ext cx="517100" cy="517100"/>
          </a:xfrm>
          <a:prstGeom prst="rect">
            <a:avLst/>
          </a:prstGeom>
          <a:noFill/>
          <a:ln>
            <a:noFill/>
          </a:ln>
        </p:spPr>
      </p:pic>
      <p:pic>
        <p:nvPicPr>
          <p:cNvPr id="615" name="Google Shape;615;p55"/>
          <p:cNvPicPr preferRelativeResize="0"/>
          <p:nvPr/>
        </p:nvPicPr>
        <p:blipFill>
          <a:blip r:embed="rId8">
            <a:alphaModFix/>
          </a:blip>
          <a:stretch>
            <a:fillRect/>
          </a:stretch>
        </p:blipFill>
        <p:spPr>
          <a:xfrm>
            <a:off x="5516525" y="924925"/>
            <a:ext cx="517100" cy="517100"/>
          </a:xfrm>
          <a:prstGeom prst="rect">
            <a:avLst/>
          </a:prstGeom>
          <a:noFill/>
          <a:ln>
            <a:noFill/>
          </a:ln>
        </p:spPr>
      </p:pic>
      <p:pic>
        <p:nvPicPr>
          <p:cNvPr id="616" name="Google Shape;616;p55"/>
          <p:cNvPicPr preferRelativeResize="0"/>
          <p:nvPr/>
        </p:nvPicPr>
        <p:blipFill>
          <a:blip r:embed="rId9">
            <a:alphaModFix/>
          </a:blip>
          <a:stretch>
            <a:fillRect/>
          </a:stretch>
        </p:blipFill>
        <p:spPr>
          <a:xfrm>
            <a:off x="2992861" y="1880310"/>
            <a:ext cx="633168" cy="633168"/>
          </a:xfrm>
          <a:prstGeom prst="rect">
            <a:avLst/>
          </a:prstGeom>
          <a:noFill/>
          <a:ln>
            <a:noFill/>
          </a:ln>
        </p:spPr>
      </p:pic>
      <p:pic>
        <p:nvPicPr>
          <p:cNvPr id="617" name="Google Shape;617;p55"/>
          <p:cNvPicPr preferRelativeResize="0"/>
          <p:nvPr/>
        </p:nvPicPr>
        <p:blipFill>
          <a:blip r:embed="rId10">
            <a:alphaModFix/>
          </a:blip>
          <a:stretch>
            <a:fillRect/>
          </a:stretch>
        </p:blipFill>
        <p:spPr>
          <a:xfrm>
            <a:off x="6698619" y="1880310"/>
            <a:ext cx="633168" cy="633168"/>
          </a:xfrm>
          <a:prstGeom prst="rect">
            <a:avLst/>
          </a:prstGeom>
          <a:noFill/>
          <a:ln>
            <a:noFill/>
          </a:ln>
        </p:spPr>
      </p:pic>
      <p:pic>
        <p:nvPicPr>
          <p:cNvPr id="618" name="Google Shape;618;p55"/>
          <p:cNvPicPr preferRelativeResize="0"/>
          <p:nvPr/>
        </p:nvPicPr>
        <p:blipFill>
          <a:blip r:embed="rId11">
            <a:alphaModFix/>
          </a:blip>
          <a:stretch>
            <a:fillRect/>
          </a:stretch>
        </p:blipFill>
        <p:spPr>
          <a:xfrm>
            <a:off x="2980588" y="2902245"/>
            <a:ext cx="592100" cy="592100"/>
          </a:xfrm>
          <a:prstGeom prst="rect">
            <a:avLst/>
          </a:prstGeom>
          <a:noFill/>
          <a:ln>
            <a:noFill/>
          </a:ln>
        </p:spPr>
      </p:pic>
      <p:pic>
        <p:nvPicPr>
          <p:cNvPr id="619" name="Google Shape;619;p55"/>
          <p:cNvPicPr preferRelativeResize="0"/>
          <p:nvPr/>
        </p:nvPicPr>
        <p:blipFill>
          <a:blip r:embed="rId12">
            <a:alphaModFix/>
          </a:blip>
          <a:stretch>
            <a:fillRect/>
          </a:stretch>
        </p:blipFill>
        <p:spPr>
          <a:xfrm>
            <a:off x="4337425" y="2917550"/>
            <a:ext cx="672850" cy="672850"/>
          </a:xfrm>
          <a:prstGeom prst="rect">
            <a:avLst/>
          </a:prstGeom>
          <a:noFill/>
          <a:ln>
            <a:noFill/>
          </a:ln>
        </p:spPr>
      </p:pic>
      <p:pic>
        <p:nvPicPr>
          <p:cNvPr id="620" name="Google Shape;620;p55"/>
          <p:cNvPicPr preferRelativeResize="0"/>
          <p:nvPr/>
        </p:nvPicPr>
        <p:blipFill>
          <a:blip r:embed="rId13">
            <a:alphaModFix/>
          </a:blip>
          <a:stretch>
            <a:fillRect/>
          </a:stretch>
        </p:blipFill>
        <p:spPr>
          <a:xfrm>
            <a:off x="5542012" y="2937400"/>
            <a:ext cx="633150" cy="633150"/>
          </a:xfrm>
          <a:prstGeom prst="rect">
            <a:avLst/>
          </a:prstGeom>
          <a:noFill/>
          <a:ln>
            <a:noFill/>
          </a:ln>
        </p:spPr>
      </p:pic>
      <p:pic>
        <p:nvPicPr>
          <p:cNvPr id="621" name="Google Shape;621;p55"/>
          <p:cNvPicPr preferRelativeResize="0"/>
          <p:nvPr/>
        </p:nvPicPr>
        <p:blipFill>
          <a:blip r:embed="rId14">
            <a:alphaModFix/>
          </a:blip>
          <a:stretch>
            <a:fillRect/>
          </a:stretch>
        </p:blipFill>
        <p:spPr>
          <a:xfrm>
            <a:off x="6768875" y="3013363"/>
            <a:ext cx="557175" cy="557175"/>
          </a:xfrm>
          <a:prstGeom prst="rect">
            <a:avLst/>
          </a:prstGeom>
          <a:noFill/>
          <a:ln>
            <a:noFill/>
          </a:ln>
        </p:spPr>
      </p:pic>
      <p:pic>
        <p:nvPicPr>
          <p:cNvPr id="622" name="Google Shape;622;p55"/>
          <p:cNvPicPr preferRelativeResize="0"/>
          <p:nvPr/>
        </p:nvPicPr>
        <p:blipFill>
          <a:blip r:embed="rId15">
            <a:alphaModFix/>
          </a:blip>
          <a:stretch>
            <a:fillRect/>
          </a:stretch>
        </p:blipFill>
        <p:spPr>
          <a:xfrm>
            <a:off x="5474400" y="1925022"/>
            <a:ext cx="738070" cy="666928"/>
          </a:xfrm>
          <a:prstGeom prst="rect">
            <a:avLst/>
          </a:prstGeom>
          <a:noFill/>
          <a:ln>
            <a:noFill/>
          </a:ln>
        </p:spPr>
      </p:pic>
      <p:pic>
        <p:nvPicPr>
          <p:cNvPr id="623" name="Google Shape;623;p55"/>
          <p:cNvPicPr preferRelativeResize="0"/>
          <p:nvPr/>
        </p:nvPicPr>
        <p:blipFill>
          <a:blip r:embed="rId16">
            <a:alphaModFix/>
          </a:blip>
          <a:stretch>
            <a:fillRect/>
          </a:stretch>
        </p:blipFill>
        <p:spPr>
          <a:xfrm>
            <a:off x="6690700" y="900187"/>
            <a:ext cx="557175" cy="557175"/>
          </a:xfrm>
          <a:prstGeom prst="rect">
            <a:avLst/>
          </a:prstGeom>
          <a:noFill/>
          <a:ln>
            <a:noFill/>
          </a:ln>
        </p:spPr>
      </p:pic>
      <p:pic>
        <p:nvPicPr>
          <p:cNvPr id="624" name="Google Shape;624;p55"/>
          <p:cNvPicPr preferRelativeResize="0"/>
          <p:nvPr/>
        </p:nvPicPr>
        <p:blipFill>
          <a:blip r:embed="rId17">
            <a:alphaModFix/>
          </a:blip>
          <a:stretch>
            <a:fillRect/>
          </a:stretch>
        </p:blipFill>
        <p:spPr>
          <a:xfrm>
            <a:off x="3076161" y="901700"/>
            <a:ext cx="517100" cy="517100"/>
          </a:xfrm>
          <a:prstGeom prst="rect">
            <a:avLst/>
          </a:prstGeom>
          <a:noFill/>
          <a:ln>
            <a:noFill/>
          </a:ln>
        </p:spPr>
      </p:pic>
      <p:pic>
        <p:nvPicPr>
          <p:cNvPr id="625" name="Google Shape;625;p55"/>
          <p:cNvPicPr preferRelativeResize="0"/>
          <p:nvPr/>
        </p:nvPicPr>
        <p:blipFill>
          <a:blip r:embed="rId18">
            <a:alphaModFix/>
          </a:blip>
          <a:stretch>
            <a:fillRect/>
          </a:stretch>
        </p:blipFill>
        <p:spPr>
          <a:xfrm>
            <a:off x="1546154" y="3013366"/>
            <a:ext cx="581725" cy="581723"/>
          </a:xfrm>
          <a:prstGeom prst="rect">
            <a:avLst/>
          </a:prstGeom>
          <a:noFill/>
          <a:ln>
            <a:noFill/>
          </a:ln>
        </p:spPr>
      </p:pic>
      <p:sp>
        <p:nvSpPr>
          <p:cNvPr id="626" name="Google Shape;626;p55"/>
          <p:cNvSpPr txBox="1"/>
          <p:nvPr/>
        </p:nvSpPr>
        <p:spPr>
          <a:xfrm>
            <a:off x="1480363" y="1432975"/>
            <a:ext cx="76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1Hive</a:t>
            </a:r>
            <a:endParaRPr b="1" sz="1000">
              <a:solidFill>
                <a:schemeClr val="lt1"/>
              </a:solidFill>
              <a:latin typeface="Red Hat Text"/>
              <a:ea typeface="Red Hat Text"/>
              <a:cs typeface="Red Hat Text"/>
              <a:sym typeface="Red Hat Text"/>
            </a:endParaRPr>
          </a:p>
        </p:txBody>
      </p:sp>
      <p:sp>
        <p:nvSpPr>
          <p:cNvPr id="627" name="Google Shape;627;p55"/>
          <p:cNvSpPr txBox="1"/>
          <p:nvPr/>
        </p:nvSpPr>
        <p:spPr>
          <a:xfrm>
            <a:off x="4186400" y="1428750"/>
            <a:ext cx="76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Aragon</a:t>
            </a:r>
            <a:endParaRPr b="1" sz="1000">
              <a:solidFill>
                <a:schemeClr val="lt1"/>
              </a:solidFill>
              <a:latin typeface="Red Hat Text"/>
              <a:ea typeface="Red Hat Text"/>
              <a:cs typeface="Red Hat Text"/>
              <a:sym typeface="Red Hat Text"/>
            </a:endParaRPr>
          </a:p>
        </p:txBody>
      </p:sp>
      <p:sp>
        <p:nvSpPr>
          <p:cNvPr id="628" name="Google Shape;628;p55"/>
          <p:cNvSpPr txBox="1"/>
          <p:nvPr/>
        </p:nvSpPr>
        <p:spPr>
          <a:xfrm>
            <a:off x="5322150" y="14287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BrightID</a:t>
            </a:r>
            <a:endParaRPr b="1" sz="1000">
              <a:solidFill>
                <a:schemeClr val="lt1"/>
              </a:solidFill>
              <a:latin typeface="Red Hat Text"/>
              <a:ea typeface="Red Hat Text"/>
              <a:cs typeface="Red Hat Text"/>
              <a:sym typeface="Red Hat Text"/>
            </a:endParaRPr>
          </a:p>
        </p:txBody>
      </p:sp>
      <p:sp>
        <p:nvSpPr>
          <p:cNvPr id="629" name="Google Shape;629;p55"/>
          <p:cNvSpPr txBox="1"/>
          <p:nvPr/>
        </p:nvSpPr>
        <p:spPr>
          <a:xfrm>
            <a:off x="2850075" y="2495550"/>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DappNode</a:t>
            </a:r>
            <a:endParaRPr b="1" sz="1000">
              <a:solidFill>
                <a:schemeClr val="lt1"/>
              </a:solidFill>
              <a:latin typeface="Red Hat Text"/>
              <a:ea typeface="Red Hat Text"/>
              <a:cs typeface="Red Hat Text"/>
              <a:sym typeface="Red Hat Text"/>
            </a:endParaRPr>
          </a:p>
        </p:txBody>
      </p:sp>
      <p:sp>
        <p:nvSpPr>
          <p:cNvPr id="630" name="Google Shape;630;p55"/>
          <p:cNvSpPr txBox="1"/>
          <p:nvPr/>
        </p:nvSpPr>
        <p:spPr>
          <a:xfrm>
            <a:off x="6599125" y="24955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Gitcoin</a:t>
            </a:r>
            <a:endParaRPr b="1" sz="1000">
              <a:solidFill>
                <a:schemeClr val="lt1"/>
              </a:solidFill>
              <a:latin typeface="Red Hat Text"/>
              <a:ea typeface="Red Hat Text"/>
              <a:cs typeface="Red Hat Text"/>
              <a:sym typeface="Red Hat Text"/>
            </a:endParaRPr>
          </a:p>
        </p:txBody>
      </p:sp>
      <p:sp>
        <p:nvSpPr>
          <p:cNvPr id="631" name="Google Shape;631;p55"/>
          <p:cNvSpPr txBox="1"/>
          <p:nvPr/>
        </p:nvSpPr>
        <p:spPr>
          <a:xfrm>
            <a:off x="2820375" y="3543000"/>
            <a:ext cx="927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Maker DAO</a:t>
            </a:r>
            <a:endParaRPr b="1" sz="1000">
              <a:solidFill>
                <a:schemeClr val="lt1"/>
              </a:solidFill>
              <a:latin typeface="Red Hat Text"/>
              <a:ea typeface="Red Hat Text"/>
              <a:cs typeface="Red Hat Text"/>
              <a:sym typeface="Red Hat Text"/>
            </a:endParaRPr>
          </a:p>
        </p:txBody>
      </p:sp>
      <p:sp>
        <p:nvSpPr>
          <p:cNvPr id="632" name="Google Shape;632;p55"/>
          <p:cNvSpPr txBox="1"/>
          <p:nvPr/>
        </p:nvSpPr>
        <p:spPr>
          <a:xfrm>
            <a:off x="4145475" y="3562350"/>
            <a:ext cx="927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MetaCartel</a:t>
            </a:r>
            <a:endParaRPr b="1" sz="1000">
              <a:solidFill>
                <a:schemeClr val="lt1"/>
              </a:solidFill>
              <a:latin typeface="Red Hat Text"/>
              <a:ea typeface="Red Hat Text"/>
              <a:cs typeface="Red Hat Text"/>
              <a:sym typeface="Red Hat Text"/>
            </a:endParaRPr>
          </a:p>
        </p:txBody>
      </p:sp>
      <p:sp>
        <p:nvSpPr>
          <p:cNvPr id="633" name="Google Shape;633;p55"/>
          <p:cNvSpPr txBox="1"/>
          <p:nvPr/>
        </p:nvSpPr>
        <p:spPr>
          <a:xfrm>
            <a:off x="5412525" y="35623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Panvala</a:t>
            </a:r>
            <a:endParaRPr b="1" sz="1000">
              <a:solidFill>
                <a:schemeClr val="lt1"/>
              </a:solidFill>
              <a:latin typeface="Red Hat Text"/>
              <a:ea typeface="Red Hat Text"/>
              <a:cs typeface="Red Hat Text"/>
              <a:sym typeface="Red Hat Text"/>
            </a:endParaRPr>
          </a:p>
        </p:txBody>
      </p:sp>
      <p:sp>
        <p:nvSpPr>
          <p:cNvPr id="634" name="Google Shape;634;p55"/>
          <p:cNvSpPr txBox="1"/>
          <p:nvPr/>
        </p:nvSpPr>
        <p:spPr>
          <a:xfrm>
            <a:off x="6631725" y="35623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PrimeDAO</a:t>
            </a:r>
            <a:endParaRPr b="1" sz="1000">
              <a:solidFill>
                <a:schemeClr val="lt1"/>
              </a:solidFill>
              <a:latin typeface="Red Hat Text"/>
              <a:ea typeface="Red Hat Text"/>
              <a:cs typeface="Red Hat Text"/>
              <a:sym typeface="Red Hat Text"/>
            </a:endParaRPr>
          </a:p>
        </p:txBody>
      </p:sp>
      <p:sp>
        <p:nvSpPr>
          <p:cNvPr id="635" name="Google Shape;635;p55"/>
          <p:cNvSpPr txBox="1"/>
          <p:nvPr/>
        </p:nvSpPr>
        <p:spPr>
          <a:xfrm>
            <a:off x="5232450" y="2495550"/>
            <a:ext cx="128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ShapeShiftDAO</a:t>
            </a:r>
            <a:endParaRPr b="1" sz="1000">
              <a:solidFill>
                <a:schemeClr val="lt1"/>
              </a:solidFill>
              <a:latin typeface="Red Hat Text"/>
              <a:ea typeface="Red Hat Text"/>
              <a:cs typeface="Red Hat Text"/>
              <a:sym typeface="Red Hat Text"/>
            </a:endParaRPr>
          </a:p>
        </p:txBody>
      </p:sp>
      <p:sp>
        <p:nvSpPr>
          <p:cNvPr id="636" name="Google Shape;636;p55"/>
          <p:cNvSpPr txBox="1"/>
          <p:nvPr/>
        </p:nvSpPr>
        <p:spPr>
          <a:xfrm>
            <a:off x="6485425" y="1428738"/>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The DAOist</a:t>
            </a:r>
            <a:endParaRPr b="1" sz="1000">
              <a:solidFill>
                <a:schemeClr val="lt1"/>
              </a:solidFill>
              <a:latin typeface="Red Hat Text"/>
              <a:ea typeface="Red Hat Text"/>
              <a:cs typeface="Red Hat Text"/>
              <a:sym typeface="Red Hat Text"/>
            </a:endParaRPr>
          </a:p>
        </p:txBody>
      </p:sp>
      <p:sp>
        <p:nvSpPr>
          <p:cNvPr id="637" name="Google Shape;637;p55"/>
          <p:cNvSpPr txBox="1"/>
          <p:nvPr/>
        </p:nvSpPr>
        <p:spPr>
          <a:xfrm>
            <a:off x="2508437" y="1448100"/>
            <a:ext cx="1602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Commons Stack</a:t>
            </a:r>
            <a:endParaRPr b="1" sz="1000">
              <a:solidFill>
                <a:schemeClr val="lt1"/>
              </a:solidFill>
              <a:latin typeface="Red Hat Text"/>
              <a:ea typeface="Red Hat Text"/>
              <a:cs typeface="Red Hat Text"/>
              <a:sym typeface="Red Hat Text"/>
            </a:endParaRPr>
          </a:p>
        </p:txBody>
      </p:sp>
      <p:sp>
        <p:nvSpPr>
          <p:cNvPr id="638" name="Google Shape;638;p55"/>
          <p:cNvSpPr txBox="1"/>
          <p:nvPr/>
        </p:nvSpPr>
        <p:spPr>
          <a:xfrm>
            <a:off x="962638" y="3554200"/>
            <a:ext cx="187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Token Engineering Commons</a:t>
            </a:r>
            <a:endParaRPr b="1" sz="1000">
              <a:solidFill>
                <a:schemeClr val="lt1"/>
              </a:solidFill>
              <a:latin typeface="Red Hat Text"/>
              <a:ea typeface="Red Hat Text"/>
              <a:cs typeface="Red Hat Text"/>
              <a:sym typeface="Red Hat Text"/>
            </a:endParaRPr>
          </a:p>
        </p:txBody>
      </p:sp>
      <p:sp>
        <p:nvSpPr>
          <p:cNvPr id="639" name="Google Shape;639;p55"/>
          <p:cNvSpPr txBox="1"/>
          <p:nvPr/>
        </p:nvSpPr>
        <p:spPr>
          <a:xfrm>
            <a:off x="3959925" y="4297800"/>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ED670"/>
                </a:solidFill>
                <a:latin typeface="Red Hat Text"/>
                <a:ea typeface="Red Hat Text"/>
                <a:cs typeface="Red Hat Text"/>
                <a:sym typeface="Red Hat Text"/>
              </a:rPr>
              <a:t>and more…</a:t>
            </a:r>
            <a:endParaRPr b="1" sz="1000">
              <a:solidFill>
                <a:srgbClr val="FED670"/>
              </a:solidFill>
              <a:latin typeface="Red Hat Text"/>
              <a:ea typeface="Red Hat Text"/>
              <a:cs typeface="Red Hat Text"/>
              <a:sym typeface="Red Hat Text"/>
            </a:endParaRPr>
          </a:p>
        </p:txBody>
      </p:sp>
      <p:pic>
        <p:nvPicPr>
          <p:cNvPr id="640" name="Google Shape;640;p55"/>
          <p:cNvPicPr preferRelativeResize="0"/>
          <p:nvPr/>
        </p:nvPicPr>
        <p:blipFill>
          <a:blip r:embed="rId19">
            <a:alphaModFix/>
          </a:blip>
          <a:stretch>
            <a:fillRect/>
          </a:stretch>
        </p:blipFill>
        <p:spPr>
          <a:xfrm>
            <a:off x="4310962" y="1985700"/>
            <a:ext cx="517100" cy="517100"/>
          </a:xfrm>
          <a:prstGeom prst="rect">
            <a:avLst/>
          </a:prstGeom>
          <a:noFill/>
          <a:ln>
            <a:noFill/>
          </a:ln>
        </p:spPr>
      </p:pic>
      <p:sp>
        <p:nvSpPr>
          <p:cNvPr id="641" name="Google Shape;641;p55"/>
          <p:cNvSpPr txBox="1"/>
          <p:nvPr/>
        </p:nvSpPr>
        <p:spPr>
          <a:xfrm>
            <a:off x="4089375" y="2495550"/>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Gnosis</a:t>
            </a:r>
            <a:endParaRPr b="1" sz="1000">
              <a:solidFill>
                <a:schemeClr val="lt1"/>
              </a:solidFill>
              <a:latin typeface="Red Hat Text"/>
              <a:ea typeface="Red Hat Text"/>
              <a:cs typeface="Red Hat Text"/>
              <a:sym typeface="Red Hat Text"/>
            </a:endParaRPr>
          </a:p>
        </p:txBody>
      </p:sp>
      <p:sp>
        <p:nvSpPr>
          <p:cNvPr id="642" name="Google Shape;642;p55"/>
          <p:cNvSpPr txBox="1"/>
          <p:nvPr/>
        </p:nvSpPr>
        <p:spPr>
          <a:xfrm>
            <a:off x="1418050" y="2495550"/>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ICHI</a:t>
            </a:r>
            <a:endParaRPr b="1" sz="1000">
              <a:solidFill>
                <a:schemeClr val="lt1"/>
              </a:solidFill>
              <a:latin typeface="Red Hat Text"/>
              <a:ea typeface="Red Hat Text"/>
              <a:cs typeface="Red Hat Text"/>
              <a:sym typeface="Red Hat Text"/>
            </a:endParaRPr>
          </a:p>
        </p:txBody>
      </p:sp>
      <p:pic>
        <p:nvPicPr>
          <p:cNvPr id="643" name="Google Shape;643;p55"/>
          <p:cNvPicPr preferRelativeResize="0"/>
          <p:nvPr/>
        </p:nvPicPr>
        <p:blipFill>
          <a:blip r:embed="rId20">
            <a:alphaModFix/>
          </a:blip>
          <a:stretch>
            <a:fillRect/>
          </a:stretch>
        </p:blipFill>
        <p:spPr>
          <a:xfrm>
            <a:off x="1602150" y="1969489"/>
            <a:ext cx="592100" cy="4961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56"/>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649" name="Google Shape;649;p56"/>
          <p:cNvSpPr txBox="1"/>
          <p:nvPr>
            <p:ph type="title"/>
          </p:nvPr>
        </p:nvSpPr>
        <p:spPr>
          <a:xfrm>
            <a:off x="1361700" y="269025"/>
            <a:ext cx="64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solidFill>
                  <a:srgbClr val="FED670"/>
                </a:solidFill>
                <a:latin typeface="Red Hat Display"/>
                <a:ea typeface="Red Hat Display"/>
                <a:cs typeface="Red Hat Display"/>
                <a:sym typeface="Red Hat Display"/>
              </a:rPr>
              <a:t>History of Success</a:t>
            </a:r>
            <a:endParaRPr b="1" sz="3000">
              <a:solidFill>
                <a:srgbClr val="FED670"/>
              </a:solidFill>
              <a:latin typeface="Red Hat Display"/>
              <a:ea typeface="Red Hat Display"/>
              <a:cs typeface="Red Hat Display"/>
              <a:sym typeface="Red Hat Display"/>
            </a:endParaRPr>
          </a:p>
        </p:txBody>
      </p:sp>
      <p:pic>
        <p:nvPicPr>
          <p:cNvPr id="650" name="Google Shape;650;p56"/>
          <p:cNvPicPr preferRelativeResize="0"/>
          <p:nvPr/>
        </p:nvPicPr>
        <p:blipFill rotWithShape="1">
          <a:blip r:embed="rId4">
            <a:alphaModFix/>
          </a:blip>
          <a:srcRect b="0" l="0" r="26356" t="0"/>
          <a:stretch/>
        </p:blipFill>
        <p:spPr>
          <a:xfrm>
            <a:off x="8110125" y="172775"/>
            <a:ext cx="1033875" cy="1386125"/>
          </a:xfrm>
          <a:prstGeom prst="rect">
            <a:avLst/>
          </a:prstGeom>
          <a:noFill/>
          <a:ln>
            <a:noFill/>
          </a:ln>
        </p:spPr>
      </p:pic>
      <p:sp>
        <p:nvSpPr>
          <p:cNvPr id="651" name="Google Shape;651;p56"/>
          <p:cNvSpPr txBox="1"/>
          <p:nvPr/>
        </p:nvSpPr>
        <p:spPr>
          <a:xfrm>
            <a:off x="199000" y="1948150"/>
            <a:ext cx="1335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b="1" lang="en" sz="900">
                <a:solidFill>
                  <a:srgbClr val="FED670"/>
                </a:solidFill>
              </a:rPr>
              <a:t>F</a:t>
            </a:r>
            <a:r>
              <a:rPr b="1" lang="en" sz="900">
                <a:solidFill>
                  <a:srgbClr val="FED670"/>
                </a:solidFill>
              </a:rPr>
              <a:t>ounded</a:t>
            </a:r>
            <a:r>
              <a:rPr lang="en" sz="900">
                <a:solidFill>
                  <a:schemeClr val="lt1"/>
                </a:solidFill>
              </a:rPr>
              <a:t> by Griff Green, Jordi Baylina, and members of the White Hat Group</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Created </a:t>
            </a:r>
            <a:r>
              <a:rPr b="1" lang="en" sz="900">
                <a:solidFill>
                  <a:srgbClr val="FED670"/>
                </a:solidFill>
              </a:rPr>
              <a:t>Minime</a:t>
            </a:r>
            <a:r>
              <a:rPr lang="en" sz="900">
                <a:solidFill>
                  <a:srgbClr val="FED670"/>
                </a:solidFill>
              </a:rPr>
              <a:t> </a:t>
            </a:r>
            <a:r>
              <a:rPr b="1" lang="en" sz="900">
                <a:solidFill>
                  <a:srgbClr val="FED670"/>
                </a:solidFill>
              </a:rPr>
              <a:t>Token</a:t>
            </a:r>
            <a:r>
              <a:rPr lang="en" sz="900">
                <a:solidFill>
                  <a:schemeClr val="lt1"/>
                </a:solidFill>
              </a:rPr>
              <a:t> contract (used by Aragon, Status, etc. and forked by Compound)</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p:txBody>
      </p:sp>
      <p:sp>
        <p:nvSpPr>
          <p:cNvPr id="652" name="Google Shape;652;p56"/>
          <p:cNvSpPr txBox="1"/>
          <p:nvPr/>
        </p:nvSpPr>
        <p:spPr>
          <a:xfrm>
            <a:off x="1466875" y="1948150"/>
            <a:ext cx="1439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First project website launch</a:t>
            </a:r>
            <a:endParaRPr sz="900">
              <a:solidFill>
                <a:schemeClr val="lt1"/>
              </a:solidFill>
            </a:endParaRPr>
          </a:p>
          <a:p>
            <a:pPr indent="0" lvl="0" marL="0" rtl="0" algn="l">
              <a:spcBef>
                <a:spcPts val="0"/>
              </a:spcBef>
              <a:spcAft>
                <a:spcPts val="0"/>
              </a:spcAft>
              <a:buNone/>
            </a:pPr>
            <a:r>
              <a:rPr lang="en" sz="900">
                <a:solidFill>
                  <a:schemeClr val="lt1"/>
                </a:solidFill>
              </a:rPr>
              <a:t>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Donation Application (</a:t>
            </a:r>
            <a:r>
              <a:rPr b="1" lang="en" sz="900">
                <a:solidFill>
                  <a:srgbClr val="FED670"/>
                </a:solidFill>
              </a:rPr>
              <a:t>DApp</a:t>
            </a:r>
            <a:r>
              <a:rPr lang="en" sz="900">
                <a:solidFill>
                  <a:schemeClr val="lt1"/>
                </a:solidFill>
              </a:rPr>
              <a:t>) launched - enabling traceable &amp; accountable donations to for-good campaigns</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Giveth officially introduced as a DAC, introducing a </a:t>
            </a:r>
            <a:r>
              <a:rPr b="1" lang="en" sz="900">
                <a:solidFill>
                  <a:srgbClr val="FED670"/>
                </a:solidFill>
              </a:rPr>
              <a:t>new governance structure for the DAO</a:t>
            </a:r>
            <a:endParaRPr b="1" sz="900">
              <a:solidFill>
                <a:srgbClr val="FED670"/>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Creation of  </a:t>
            </a:r>
            <a:r>
              <a:rPr b="1" lang="en" sz="900">
                <a:solidFill>
                  <a:srgbClr val="FED670"/>
                </a:solidFill>
              </a:rPr>
              <a:t>Reward DAO</a:t>
            </a:r>
            <a:r>
              <a:rPr lang="en" sz="900">
                <a:solidFill>
                  <a:schemeClr val="lt1"/>
                </a:solidFill>
              </a:rPr>
              <a:t>: a system to reward contributors for their work, now called Praise</a:t>
            </a:r>
            <a:endParaRPr sz="900">
              <a:solidFill>
                <a:schemeClr val="lt1"/>
              </a:solidFill>
            </a:endParaRPr>
          </a:p>
        </p:txBody>
      </p:sp>
      <p:sp>
        <p:nvSpPr>
          <p:cNvPr id="653" name="Google Shape;653;p56"/>
          <p:cNvSpPr txBox="1"/>
          <p:nvPr/>
        </p:nvSpPr>
        <p:spPr>
          <a:xfrm>
            <a:off x="2866000" y="1948150"/>
            <a:ext cx="14397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Organized </a:t>
            </a:r>
            <a:r>
              <a:rPr b="1" lang="en" sz="900">
                <a:solidFill>
                  <a:srgbClr val="FED670"/>
                </a:solidFill>
              </a:rPr>
              <a:t>ScalingNow! Conference</a:t>
            </a:r>
            <a:r>
              <a:rPr b="1" lang="en" sz="900">
                <a:solidFill>
                  <a:srgbClr val="FED670"/>
                </a:solidFill>
              </a:rPr>
              <a:t> </a:t>
            </a:r>
            <a:r>
              <a:rPr lang="en" sz="900">
                <a:solidFill>
                  <a:schemeClr val="lt1"/>
                </a:solidFill>
              </a:rPr>
              <a:t>to address Ethereum scaling issues</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Won 1st place</a:t>
            </a:r>
            <a:r>
              <a:rPr lang="en" sz="900">
                <a:solidFill>
                  <a:schemeClr val="lt1"/>
                </a:solidFill>
              </a:rPr>
              <a:t> at Edcon’s Super Demo in Toronto</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rPr b="1" lang="en" sz="900">
                <a:solidFill>
                  <a:srgbClr val="FED670"/>
                </a:solidFill>
              </a:rPr>
              <a:t>•  </a:t>
            </a:r>
            <a:r>
              <a:rPr lang="en" sz="900">
                <a:solidFill>
                  <a:schemeClr val="lt1"/>
                </a:solidFill>
              </a:rPr>
              <a:t>Launched </a:t>
            </a:r>
            <a:r>
              <a:rPr b="1" lang="en" sz="900">
                <a:solidFill>
                  <a:srgbClr val="FED670"/>
                </a:solidFill>
              </a:rPr>
              <a:t>Giveth Trace</a:t>
            </a:r>
            <a:r>
              <a:rPr lang="en" sz="900">
                <a:solidFill>
                  <a:schemeClr val="lt1"/>
                </a:solidFill>
              </a:rPr>
              <a:t> in beta, one of the first multichain DApps with a bridge to Rinkeby</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rPr b="1" lang="en" sz="900">
                <a:solidFill>
                  <a:srgbClr val="FED670"/>
                </a:solidFill>
              </a:rPr>
              <a:t>•  </a:t>
            </a:r>
            <a:r>
              <a:rPr lang="en" sz="900">
                <a:solidFill>
                  <a:schemeClr val="lt1"/>
                </a:solidFill>
              </a:rPr>
              <a:t>Supported the launch of xDai, as one of 4 founding validators</a:t>
            </a:r>
            <a:endParaRPr sz="900">
              <a:solidFill>
                <a:schemeClr val="lt1"/>
              </a:solidFill>
            </a:endParaRPr>
          </a:p>
        </p:txBody>
      </p:sp>
      <p:sp>
        <p:nvSpPr>
          <p:cNvPr id="654" name="Google Shape;654;p56"/>
          <p:cNvSpPr txBox="1"/>
          <p:nvPr/>
        </p:nvSpPr>
        <p:spPr>
          <a:xfrm>
            <a:off x="4362400" y="1948150"/>
            <a:ext cx="1439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b="1" lang="en" sz="900">
                <a:solidFill>
                  <a:srgbClr val="FED670"/>
                </a:solidFill>
              </a:rPr>
              <a:t>Commons Stack</a:t>
            </a:r>
            <a:r>
              <a:rPr lang="en" sz="900">
                <a:solidFill>
                  <a:schemeClr val="lt1"/>
                </a:solidFill>
              </a:rPr>
              <a:t> spun out of Giveth: a  partner project designed to help with Giveth’s vision of Regenerative Microeconomies</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Augmented Bonding Curve</a:t>
            </a:r>
            <a:r>
              <a:rPr lang="en" sz="900">
                <a:solidFill>
                  <a:schemeClr val="lt1"/>
                </a:solidFill>
              </a:rPr>
              <a:t> designed</a:t>
            </a:r>
            <a:br>
              <a:rPr lang="en" sz="900">
                <a:solidFill>
                  <a:schemeClr val="lt1"/>
                </a:solidFill>
              </a:rPr>
            </a:br>
            <a:endParaRPr sz="900">
              <a:solidFill>
                <a:schemeClr val="lt1"/>
              </a:solidFill>
            </a:endParaRPr>
          </a:p>
          <a:p>
            <a:pPr indent="0" lvl="0" marL="0" rtl="0" algn="l">
              <a:spcBef>
                <a:spcPts val="0"/>
              </a:spcBef>
              <a:spcAft>
                <a:spcPts val="0"/>
              </a:spcAft>
              <a:buNone/>
            </a:pPr>
            <a:r>
              <a:rPr b="1" lang="en" sz="900">
                <a:solidFill>
                  <a:srgbClr val="FED670"/>
                </a:solidFill>
              </a:rPr>
              <a:t>• Conviction Voting </a:t>
            </a:r>
            <a:r>
              <a:rPr lang="en" sz="900">
                <a:solidFill>
                  <a:schemeClr val="lt1"/>
                </a:solidFill>
              </a:rPr>
              <a:t>designed</a:t>
            </a:r>
            <a:br>
              <a:rPr lang="en" sz="900">
                <a:solidFill>
                  <a:schemeClr val="lt1"/>
                </a:solidFill>
              </a:rPr>
            </a:br>
            <a:endParaRPr sz="900">
              <a:solidFill>
                <a:schemeClr val="lt1"/>
              </a:solidFill>
            </a:endParaRPr>
          </a:p>
        </p:txBody>
      </p:sp>
      <p:sp>
        <p:nvSpPr>
          <p:cNvPr id="655" name="Google Shape;655;p56"/>
          <p:cNvSpPr txBox="1"/>
          <p:nvPr/>
        </p:nvSpPr>
        <p:spPr>
          <a:xfrm>
            <a:off x="5810200" y="1948150"/>
            <a:ext cx="1439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Work begun on building </a:t>
            </a:r>
            <a:r>
              <a:rPr b="1" lang="en" sz="900">
                <a:solidFill>
                  <a:srgbClr val="FED670"/>
                </a:solidFill>
              </a:rPr>
              <a:t>Token Engineering Commons</a:t>
            </a:r>
            <a:endParaRPr b="1" sz="900">
              <a:solidFill>
                <a:srgbClr val="FED670"/>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Giveth Trace exigraduated out of beta with better functionality and streamlined UX</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Giveth’s reputation DAO launched using “Soul-bound tokens” now known as nrGIV DAO</a:t>
            </a:r>
            <a:br>
              <a:rPr lang="en" sz="900">
                <a:solidFill>
                  <a:schemeClr val="lt1"/>
                </a:solidFill>
              </a:rPr>
            </a:br>
            <a:endParaRPr sz="900">
              <a:solidFill>
                <a:schemeClr val="lt1"/>
              </a:solidFill>
            </a:endParaRPr>
          </a:p>
          <a:p>
            <a:pPr indent="0" lvl="0" marL="0" rtl="0" algn="l">
              <a:spcBef>
                <a:spcPts val="0"/>
              </a:spcBef>
              <a:spcAft>
                <a:spcPts val="0"/>
              </a:spcAft>
              <a:buNone/>
            </a:pPr>
            <a:r>
              <a:t/>
            </a:r>
            <a:endParaRPr sz="900">
              <a:solidFill>
                <a:schemeClr val="lt1"/>
              </a:solidFill>
            </a:endParaRPr>
          </a:p>
        </p:txBody>
      </p:sp>
      <p:sp>
        <p:nvSpPr>
          <p:cNvPr id="656" name="Google Shape;656;p56"/>
          <p:cNvSpPr txBox="1"/>
          <p:nvPr/>
        </p:nvSpPr>
        <p:spPr>
          <a:xfrm>
            <a:off x="7249900" y="1948150"/>
            <a:ext cx="1551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New donation application</a:t>
            </a:r>
            <a:r>
              <a:rPr lang="en" sz="900">
                <a:solidFill>
                  <a:schemeClr val="lt1"/>
                </a:solidFill>
              </a:rPr>
              <a:t> built with simple</a:t>
            </a:r>
            <a:r>
              <a:rPr lang="en" sz="900">
                <a:solidFill>
                  <a:schemeClr val="lt1"/>
                </a:solidFill>
              </a:rPr>
              <a:t> peer-to-peer donations on both Mainnet and xDai (now Gnosis Chain)</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Launch of </a:t>
            </a:r>
            <a:r>
              <a:rPr b="1" lang="en" sz="900">
                <a:solidFill>
                  <a:srgbClr val="FED670"/>
                </a:solidFill>
              </a:rPr>
              <a:t>GIVeconomy</a:t>
            </a:r>
            <a:r>
              <a:rPr lang="en" sz="900">
                <a:solidFill>
                  <a:schemeClr val="lt1"/>
                </a:solidFill>
              </a:rPr>
              <a:t> and GIV. Live: GIVfarm, GIVstream and Conviction Voting</a:t>
            </a:r>
            <a:endParaRPr sz="900">
              <a:solidFill>
                <a:schemeClr val="lt1"/>
              </a:solidFill>
            </a:endParaRPr>
          </a:p>
          <a:p>
            <a:pPr indent="0" lvl="0" marL="0" rtl="0" algn="l">
              <a:spcBef>
                <a:spcPts val="0"/>
              </a:spcBef>
              <a:spcAft>
                <a:spcPts val="0"/>
              </a:spcAft>
              <a:buNone/>
            </a:pPr>
            <a:br>
              <a:rPr lang="en" sz="900">
                <a:solidFill>
                  <a:schemeClr val="lt1"/>
                </a:solidFill>
              </a:rPr>
            </a:br>
            <a:r>
              <a:rPr b="1" lang="en" sz="900">
                <a:solidFill>
                  <a:srgbClr val="FED670"/>
                </a:solidFill>
              </a:rPr>
              <a:t>• </a:t>
            </a:r>
            <a:r>
              <a:rPr lang="en" sz="900">
                <a:solidFill>
                  <a:schemeClr val="lt1"/>
                </a:solidFill>
              </a:rPr>
              <a:t>Giveth now  governed by holders of GIV and nrGIV</a:t>
            </a:r>
            <a:br>
              <a:rPr lang="en" sz="900">
                <a:solidFill>
                  <a:schemeClr val="lt1"/>
                </a:solidFill>
              </a:rPr>
            </a:br>
            <a:endParaRPr sz="900">
              <a:solidFill>
                <a:schemeClr val="lt1"/>
              </a:solidFill>
            </a:endParaRPr>
          </a:p>
          <a:p>
            <a:pPr indent="0" lvl="0" marL="0" rtl="0" algn="l">
              <a:spcBef>
                <a:spcPts val="0"/>
              </a:spcBef>
              <a:spcAft>
                <a:spcPts val="0"/>
              </a:spcAft>
              <a:buNone/>
            </a:pPr>
            <a:r>
              <a:rPr lang="en" sz="900">
                <a:solidFill>
                  <a:schemeClr val="lt1"/>
                </a:solidFill>
              </a:rPr>
              <a:t>• Giveth in full-swing with functioning tokenization platform</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p:txBody>
      </p:sp>
      <p:cxnSp>
        <p:nvCxnSpPr>
          <p:cNvPr id="657" name="Google Shape;657;p56"/>
          <p:cNvCxnSpPr/>
          <p:nvPr/>
        </p:nvCxnSpPr>
        <p:spPr>
          <a:xfrm>
            <a:off x="967825" y="1620700"/>
            <a:ext cx="7071000" cy="1200"/>
          </a:xfrm>
          <a:prstGeom prst="straightConnector1">
            <a:avLst/>
          </a:prstGeom>
          <a:noFill/>
          <a:ln cap="flat" cmpd="sng" w="152400">
            <a:solidFill>
              <a:srgbClr val="FED670"/>
            </a:solidFill>
            <a:prstDash val="solid"/>
            <a:round/>
            <a:headEnd len="med" w="med" type="none"/>
            <a:tailEnd len="med" w="med" type="none"/>
          </a:ln>
        </p:spPr>
      </p:cxnSp>
      <p:sp>
        <p:nvSpPr>
          <p:cNvPr id="658" name="Google Shape;658;p56"/>
          <p:cNvSpPr/>
          <p:nvPr/>
        </p:nvSpPr>
        <p:spPr>
          <a:xfrm>
            <a:off x="8038825" y="1439050"/>
            <a:ext cx="388500" cy="365700"/>
          </a:xfrm>
          <a:prstGeom prst="stripedRightArrow">
            <a:avLst>
              <a:gd fmla="val 50000" name="adj1"/>
              <a:gd fmla="val 50000" name="adj2"/>
            </a:avLst>
          </a:prstGeom>
          <a:solidFill>
            <a:srgbClr val="FED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a:off x="4682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t>
            </a:r>
            <a:r>
              <a:rPr b="1" lang="en" sz="1200">
                <a:solidFill>
                  <a:schemeClr val="lt1"/>
                </a:solidFill>
              </a:rPr>
              <a:t>16</a:t>
            </a:r>
            <a:endParaRPr b="1" sz="1200">
              <a:solidFill>
                <a:schemeClr val="lt1"/>
              </a:solidFill>
            </a:endParaRPr>
          </a:p>
        </p:txBody>
      </p:sp>
      <p:sp>
        <p:nvSpPr>
          <p:cNvPr id="660" name="Google Shape;660;p56"/>
          <p:cNvSpPr/>
          <p:nvPr/>
        </p:nvSpPr>
        <p:spPr>
          <a:xfrm>
            <a:off x="17636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‘17</a:t>
            </a:r>
            <a:endParaRPr b="1" sz="1200">
              <a:solidFill>
                <a:schemeClr val="lt1"/>
              </a:solidFill>
            </a:endParaRPr>
          </a:p>
        </p:txBody>
      </p:sp>
      <p:sp>
        <p:nvSpPr>
          <p:cNvPr id="661" name="Google Shape;661;p56"/>
          <p:cNvSpPr/>
          <p:nvPr/>
        </p:nvSpPr>
        <p:spPr>
          <a:xfrm>
            <a:off x="30590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‘18</a:t>
            </a:r>
            <a:endParaRPr b="1" sz="1200">
              <a:solidFill>
                <a:schemeClr val="lt1"/>
              </a:solidFill>
            </a:endParaRPr>
          </a:p>
        </p:txBody>
      </p:sp>
      <p:sp>
        <p:nvSpPr>
          <p:cNvPr id="662" name="Google Shape;662;p56"/>
          <p:cNvSpPr/>
          <p:nvPr/>
        </p:nvSpPr>
        <p:spPr>
          <a:xfrm>
            <a:off x="45830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‘19</a:t>
            </a:r>
            <a:endParaRPr b="1" sz="1200">
              <a:solidFill>
                <a:schemeClr val="lt1"/>
              </a:solidFill>
            </a:endParaRPr>
          </a:p>
        </p:txBody>
      </p:sp>
      <p:sp>
        <p:nvSpPr>
          <p:cNvPr id="663" name="Google Shape;663;p56"/>
          <p:cNvSpPr/>
          <p:nvPr/>
        </p:nvSpPr>
        <p:spPr>
          <a:xfrm>
            <a:off x="60308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‘20</a:t>
            </a:r>
            <a:endParaRPr b="1" sz="1200">
              <a:solidFill>
                <a:schemeClr val="lt1"/>
              </a:solidFill>
            </a:endParaRPr>
          </a:p>
        </p:txBody>
      </p:sp>
      <p:sp>
        <p:nvSpPr>
          <p:cNvPr id="664" name="Google Shape;664;p56"/>
          <p:cNvSpPr/>
          <p:nvPr/>
        </p:nvSpPr>
        <p:spPr>
          <a:xfrm>
            <a:off x="74786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‘21</a:t>
            </a:r>
            <a:endParaRPr b="1" sz="1200">
              <a:solidFill>
                <a:schemeClr val="lt1"/>
              </a:solidFill>
            </a:endParaRPr>
          </a:p>
        </p:txBody>
      </p:sp>
      <p:pic>
        <p:nvPicPr>
          <p:cNvPr id="665" name="Google Shape;665;p56"/>
          <p:cNvPicPr preferRelativeResize="0"/>
          <p:nvPr/>
        </p:nvPicPr>
        <p:blipFill>
          <a:blip r:embed="rId5">
            <a:alphaModFix/>
          </a:blip>
          <a:stretch>
            <a:fillRect/>
          </a:stretch>
        </p:blipFill>
        <p:spPr>
          <a:xfrm>
            <a:off x="4430649" y="3795250"/>
            <a:ext cx="282700" cy="282700"/>
          </a:xfrm>
          <a:prstGeom prst="rect">
            <a:avLst/>
          </a:prstGeom>
          <a:noFill/>
          <a:ln>
            <a:noFill/>
          </a:ln>
        </p:spPr>
      </p:pic>
      <p:pic>
        <p:nvPicPr>
          <p:cNvPr id="666" name="Google Shape;666;p56"/>
          <p:cNvPicPr preferRelativeResize="0"/>
          <p:nvPr/>
        </p:nvPicPr>
        <p:blipFill>
          <a:blip r:embed="rId6">
            <a:alphaModFix/>
          </a:blip>
          <a:stretch>
            <a:fillRect/>
          </a:stretch>
        </p:blipFill>
        <p:spPr>
          <a:xfrm>
            <a:off x="5875871" y="4086246"/>
            <a:ext cx="282700" cy="282700"/>
          </a:xfrm>
          <a:prstGeom prst="rect">
            <a:avLst/>
          </a:prstGeom>
          <a:noFill/>
          <a:ln>
            <a:noFill/>
          </a:ln>
        </p:spPr>
      </p:pic>
      <p:pic>
        <p:nvPicPr>
          <p:cNvPr id="667" name="Google Shape;667;p56"/>
          <p:cNvPicPr preferRelativeResize="0"/>
          <p:nvPr/>
        </p:nvPicPr>
        <p:blipFill rotWithShape="1">
          <a:blip r:embed="rId7">
            <a:alphaModFix/>
          </a:blip>
          <a:srcRect b="0" l="0" r="68147" t="0"/>
          <a:stretch/>
        </p:blipFill>
        <p:spPr>
          <a:xfrm>
            <a:off x="278000" y="3518050"/>
            <a:ext cx="364926" cy="365750"/>
          </a:xfrm>
          <a:prstGeom prst="rect">
            <a:avLst/>
          </a:prstGeom>
          <a:noFill/>
          <a:ln>
            <a:noFill/>
          </a:ln>
        </p:spPr>
      </p:pic>
      <p:pic>
        <p:nvPicPr>
          <p:cNvPr id="668" name="Google Shape;668;p56"/>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57"/>
          <p:cNvPicPr preferRelativeResize="0"/>
          <p:nvPr/>
        </p:nvPicPr>
        <p:blipFill>
          <a:blip r:embed="rId4">
            <a:alphaModFix/>
          </a:blip>
          <a:stretch>
            <a:fillRect/>
          </a:stretch>
        </p:blipFill>
        <p:spPr>
          <a:xfrm>
            <a:off x="3965" y="0"/>
            <a:ext cx="9136072" cy="5143501"/>
          </a:xfrm>
          <a:prstGeom prst="rect">
            <a:avLst/>
          </a:prstGeom>
          <a:noFill/>
          <a:ln>
            <a:noFill/>
          </a:ln>
        </p:spPr>
      </p:pic>
      <p:sp>
        <p:nvSpPr>
          <p:cNvPr id="674" name="Google Shape;674;p57"/>
          <p:cNvSpPr txBox="1"/>
          <p:nvPr>
            <p:ph type="title"/>
          </p:nvPr>
        </p:nvSpPr>
        <p:spPr>
          <a:xfrm>
            <a:off x="623850" y="244875"/>
            <a:ext cx="789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solidFill>
                  <a:srgbClr val="FED670"/>
                </a:solidFill>
                <a:latin typeface="Red Hat Display"/>
                <a:ea typeface="Red Hat Display"/>
                <a:cs typeface="Red Hat Display"/>
                <a:sym typeface="Red Hat Display"/>
              </a:rPr>
              <a:t>45% of crypto users donate at least $1,000 to charity annually</a:t>
            </a:r>
            <a:r>
              <a:rPr b="1" lang="en" sz="2000">
                <a:solidFill>
                  <a:srgbClr val="FED670"/>
                </a:solidFill>
                <a:latin typeface="Red Hat Display"/>
                <a:ea typeface="Red Hat Display"/>
                <a:cs typeface="Red Hat Display"/>
                <a:sym typeface="Red Hat Display"/>
              </a:rPr>
              <a:t> </a:t>
            </a:r>
            <a:endParaRPr b="1" baseline="30000" sz="1200">
              <a:solidFill>
                <a:srgbClr val="FED670"/>
              </a:solidFill>
              <a:latin typeface="Red Hat Display"/>
              <a:ea typeface="Red Hat Display"/>
              <a:cs typeface="Red Hat Display"/>
              <a:sym typeface="Red Hat Display"/>
            </a:endParaRPr>
          </a:p>
        </p:txBody>
      </p:sp>
      <p:pic>
        <p:nvPicPr>
          <p:cNvPr id="675" name="Google Shape;675;p57"/>
          <p:cNvPicPr preferRelativeResize="0"/>
          <p:nvPr/>
        </p:nvPicPr>
        <p:blipFill rotWithShape="1">
          <a:blip r:embed="rId5">
            <a:alphaModFix/>
          </a:blip>
          <a:srcRect b="0" l="0" r="26356" t="0"/>
          <a:stretch/>
        </p:blipFill>
        <p:spPr>
          <a:xfrm>
            <a:off x="8520150" y="3395067"/>
            <a:ext cx="623850" cy="836405"/>
          </a:xfrm>
          <a:prstGeom prst="rect">
            <a:avLst/>
          </a:prstGeom>
          <a:noFill/>
          <a:ln>
            <a:noFill/>
          </a:ln>
        </p:spPr>
      </p:pic>
      <p:sp>
        <p:nvSpPr>
          <p:cNvPr id="676" name="Google Shape;676;p57"/>
          <p:cNvSpPr txBox="1"/>
          <p:nvPr/>
        </p:nvSpPr>
        <p:spPr>
          <a:xfrm>
            <a:off x="256688" y="718125"/>
            <a:ext cx="8499000" cy="167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latin typeface="Red Hat Text"/>
                <a:ea typeface="Red Hat Text"/>
                <a:cs typeface="Red Hat Text"/>
                <a:sym typeface="Red Hat Text"/>
              </a:rPr>
              <a:t>…while only 33% of the </a:t>
            </a:r>
            <a:r>
              <a:rPr lang="en" sz="1100">
                <a:solidFill>
                  <a:schemeClr val="lt1"/>
                </a:solidFill>
                <a:latin typeface="Red Hat Text"/>
                <a:ea typeface="Red Hat Text"/>
                <a:cs typeface="Red Hat Text"/>
                <a:sym typeface="Red Hat Text"/>
              </a:rPr>
              <a:t>general</a:t>
            </a:r>
            <a:r>
              <a:rPr lang="en" sz="1100">
                <a:solidFill>
                  <a:schemeClr val="lt1"/>
                </a:solidFill>
                <a:latin typeface="Red Hat Text"/>
                <a:ea typeface="Red Hat Text"/>
                <a:cs typeface="Red Hat Text"/>
                <a:sym typeface="Red Hat Text"/>
              </a:rPr>
              <a:t> </a:t>
            </a:r>
            <a:r>
              <a:rPr lang="en" sz="1100">
                <a:solidFill>
                  <a:schemeClr val="lt1"/>
                </a:solidFill>
                <a:latin typeface="Red Hat Text"/>
                <a:ea typeface="Red Hat Text"/>
                <a:cs typeface="Red Hat Text"/>
                <a:sym typeface="Red Hat Text"/>
              </a:rPr>
              <a:t>investor population gives $1,000 or more to charity annually. This fact suggests that the average crypto donor is uniquely generous, as compared to the average cash donor.</a:t>
            </a:r>
            <a:endParaRPr sz="11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None/>
            </a:pPr>
            <a:r>
              <a:rPr b="1" lang="en" sz="1100">
                <a:solidFill>
                  <a:schemeClr val="lt1"/>
                </a:solidFill>
                <a:latin typeface="Red Hat Text"/>
                <a:ea typeface="Red Hat Text"/>
                <a:cs typeface="Red Hat Text"/>
                <a:sym typeface="Red Hat Text"/>
              </a:rPr>
              <a:t>Given the crypto market outlook, user and nonprofit adoption growth, and innovations in fundraising, crypto has the potential to become the most powerful philanthropic force on the planet in the years ahead.</a:t>
            </a:r>
            <a:endParaRPr b="1" sz="1100">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0"/>
              </a:spcAft>
              <a:buNone/>
            </a:pPr>
            <a:r>
              <a:t/>
            </a:r>
            <a:endParaRPr sz="1100">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100">
                <a:solidFill>
                  <a:schemeClr val="lt1"/>
                </a:solidFill>
                <a:latin typeface="Red Hat Text"/>
                <a:ea typeface="Red Hat Text"/>
                <a:cs typeface="Red Hat Text"/>
                <a:sym typeface="Red Hat Text"/>
              </a:rPr>
              <a:t>In 2021, the largest source of charitable giving came from individuals, who gave $326.87 billion, representing 67% of total USD giving. </a:t>
            </a:r>
            <a:endParaRPr sz="1100">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1200"/>
              </a:spcAft>
              <a:buNone/>
            </a:pPr>
            <a:r>
              <a:t/>
            </a:r>
            <a:endParaRPr b="1" sz="1100"/>
          </a:p>
        </p:txBody>
      </p:sp>
      <p:sp>
        <p:nvSpPr>
          <p:cNvPr id="677" name="Google Shape;677;p57"/>
          <p:cNvSpPr txBox="1"/>
          <p:nvPr/>
        </p:nvSpPr>
        <p:spPr>
          <a:xfrm>
            <a:off x="347275" y="4712700"/>
            <a:ext cx="70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Source: 1. </a:t>
            </a:r>
            <a:r>
              <a:rPr lang="en" sz="600" u="sng">
                <a:solidFill>
                  <a:schemeClr val="hlink"/>
                </a:solidFill>
                <a:hlinkClick r:id="rId6"/>
              </a:rPr>
              <a:t>Growing popularity of cryptocurrency could fuel charitable giving (Fidelity Charitable)</a:t>
            </a:r>
            <a:r>
              <a:rPr lang="en"/>
              <a:t> </a:t>
            </a:r>
            <a:r>
              <a:rPr lang="en" sz="600">
                <a:solidFill>
                  <a:schemeClr val="lt1"/>
                </a:solidFill>
              </a:rPr>
              <a:t>2</a:t>
            </a:r>
            <a:r>
              <a:rPr lang="en" sz="600">
                <a:solidFill>
                  <a:schemeClr val="lt1"/>
                </a:solidFill>
              </a:rPr>
              <a:t>. </a:t>
            </a:r>
            <a:r>
              <a:rPr lang="en" sz="600" u="sng">
                <a:solidFill>
                  <a:schemeClr val="hlink"/>
                </a:solidFill>
                <a:hlinkClick r:id="rId7"/>
              </a:rPr>
              <a:t>Charitable Giving Statistics</a:t>
            </a:r>
            <a:r>
              <a:rPr lang="en" sz="600">
                <a:solidFill>
                  <a:schemeClr val="lt1"/>
                </a:solidFill>
              </a:rPr>
              <a:t>   3. </a:t>
            </a:r>
            <a:r>
              <a:rPr lang="en" sz="600" u="sng">
                <a:solidFill>
                  <a:schemeClr val="hlink"/>
                </a:solidFill>
                <a:hlinkClick r:id="rId8"/>
              </a:rPr>
              <a:t>The giving block annual report</a:t>
            </a:r>
            <a:endParaRPr sz="600">
              <a:solidFill>
                <a:schemeClr val="lt1"/>
              </a:solidFill>
            </a:endParaRPr>
          </a:p>
        </p:txBody>
      </p:sp>
      <p:sp>
        <p:nvSpPr>
          <p:cNvPr id="678" name="Google Shape;678;p57"/>
          <p:cNvSpPr txBox="1"/>
          <p:nvPr/>
        </p:nvSpPr>
        <p:spPr>
          <a:xfrm>
            <a:off x="524750" y="2307775"/>
            <a:ext cx="2644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lt1"/>
                </a:solidFill>
              </a:rPr>
              <a:t>Overall Cryptocurrency Donation Volume</a:t>
            </a:r>
            <a:endParaRPr sz="900">
              <a:solidFill>
                <a:schemeClr val="lt1"/>
              </a:solidFill>
            </a:endParaRPr>
          </a:p>
          <a:p>
            <a:pPr indent="0" lvl="0" marL="0" rtl="0" algn="l">
              <a:spcBef>
                <a:spcPts val="0"/>
              </a:spcBef>
              <a:spcAft>
                <a:spcPts val="0"/>
              </a:spcAft>
              <a:buNone/>
            </a:pPr>
            <a:r>
              <a:rPr b="1" lang="en" sz="800">
                <a:solidFill>
                  <a:schemeClr val="lt1"/>
                </a:solidFill>
              </a:rPr>
              <a:t>Total Annual Volume of Cryptocurrency Donations (USD)</a:t>
            </a:r>
            <a:endParaRPr sz="800">
              <a:solidFill>
                <a:schemeClr val="lt1"/>
              </a:solidFill>
            </a:endParaRPr>
          </a:p>
        </p:txBody>
      </p:sp>
      <p:sp>
        <p:nvSpPr>
          <p:cNvPr id="679" name="Google Shape;679;p57"/>
          <p:cNvSpPr txBox="1"/>
          <p:nvPr/>
        </p:nvSpPr>
        <p:spPr>
          <a:xfrm>
            <a:off x="3344150" y="2307775"/>
            <a:ext cx="2644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The Value of an Average Crypto Donation</a:t>
            </a:r>
            <a:endParaRPr sz="900">
              <a:solidFill>
                <a:schemeClr val="lt1"/>
              </a:solidFill>
            </a:endParaRPr>
          </a:p>
          <a:p>
            <a:pPr indent="0" lvl="0" marL="0" rtl="0" algn="l">
              <a:spcBef>
                <a:spcPts val="0"/>
              </a:spcBef>
              <a:spcAft>
                <a:spcPts val="0"/>
              </a:spcAft>
              <a:buNone/>
            </a:pPr>
            <a:r>
              <a:rPr b="1" lang="en" sz="800">
                <a:solidFill>
                  <a:schemeClr val="lt1"/>
                </a:solidFill>
              </a:rPr>
              <a:t>Mean Average Cryptocurrency Donation Size</a:t>
            </a:r>
            <a:endParaRPr b="1" sz="8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680" name="Google Shape;680;p57"/>
          <p:cNvSpPr txBox="1"/>
          <p:nvPr/>
        </p:nvSpPr>
        <p:spPr>
          <a:xfrm>
            <a:off x="6011150" y="2307775"/>
            <a:ext cx="2644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Donations: Crypto vs. Cash</a:t>
            </a:r>
            <a:endParaRPr sz="900">
              <a:solidFill>
                <a:schemeClr val="lt1"/>
              </a:solidFill>
            </a:endParaRPr>
          </a:p>
          <a:p>
            <a:pPr indent="0" lvl="0" marL="0" rtl="0" algn="l">
              <a:spcBef>
                <a:spcPts val="0"/>
              </a:spcBef>
              <a:spcAft>
                <a:spcPts val="0"/>
              </a:spcAft>
              <a:buNone/>
            </a:pPr>
            <a:r>
              <a:rPr b="1" lang="en" sz="800">
                <a:solidFill>
                  <a:schemeClr val="lt1"/>
                </a:solidFill>
              </a:rPr>
              <a:t>Average Cryptocurrency Donation vs. Average Online Cash Donation</a:t>
            </a:r>
            <a:endParaRPr b="1" sz="800">
              <a:solidFill>
                <a:schemeClr val="lt1"/>
              </a:solidFill>
            </a:endParaRPr>
          </a:p>
          <a:p>
            <a:pPr indent="0" lvl="0" marL="0" rtl="0" algn="l">
              <a:spcBef>
                <a:spcPts val="0"/>
              </a:spcBef>
              <a:spcAft>
                <a:spcPts val="0"/>
              </a:spcAft>
              <a:buNone/>
            </a:pPr>
            <a:r>
              <a:t/>
            </a:r>
            <a:endParaRPr sz="1000">
              <a:solidFill>
                <a:schemeClr val="lt1"/>
              </a:solidFill>
            </a:endParaRPr>
          </a:p>
        </p:txBody>
      </p:sp>
      <p:grpSp>
        <p:nvGrpSpPr>
          <p:cNvPr id="681" name="Google Shape;681;p57"/>
          <p:cNvGrpSpPr/>
          <p:nvPr/>
        </p:nvGrpSpPr>
        <p:grpSpPr>
          <a:xfrm>
            <a:off x="985363" y="2952124"/>
            <a:ext cx="6871482" cy="1820600"/>
            <a:chOff x="985363" y="2952124"/>
            <a:chExt cx="6871482" cy="1820600"/>
          </a:xfrm>
        </p:grpSpPr>
        <p:pic>
          <p:nvPicPr>
            <p:cNvPr id="682" name="Google Shape;682;p57"/>
            <p:cNvPicPr preferRelativeResize="0"/>
            <p:nvPr/>
          </p:nvPicPr>
          <p:blipFill>
            <a:blip r:embed="rId9">
              <a:alphaModFix/>
            </a:blip>
            <a:stretch>
              <a:fillRect/>
            </a:stretch>
          </p:blipFill>
          <p:spPr>
            <a:xfrm>
              <a:off x="985363" y="2952124"/>
              <a:ext cx="6871482" cy="1820600"/>
            </a:xfrm>
            <a:prstGeom prst="rect">
              <a:avLst/>
            </a:prstGeom>
            <a:noFill/>
            <a:ln>
              <a:noFill/>
            </a:ln>
          </p:spPr>
        </p:pic>
        <p:sp>
          <p:nvSpPr>
            <p:cNvPr id="683" name="Google Shape;683;p57"/>
            <p:cNvSpPr txBox="1"/>
            <p:nvPr/>
          </p:nvSpPr>
          <p:spPr>
            <a:xfrm>
              <a:off x="1935700" y="3310850"/>
              <a:ext cx="79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70EC3"/>
                  </a:solidFill>
                  <a:latin typeface="Red Hat Text"/>
                  <a:ea typeface="Red Hat Text"/>
                  <a:cs typeface="Red Hat Text"/>
                  <a:sym typeface="Red Hat Text"/>
                </a:rPr>
                <a:t>16x</a:t>
              </a:r>
              <a:endParaRPr b="1" sz="1200">
                <a:solidFill>
                  <a:srgbClr val="370EC3"/>
                </a:solidFill>
                <a:latin typeface="Red Hat Text"/>
                <a:ea typeface="Red Hat Text"/>
                <a:cs typeface="Red Hat Text"/>
                <a:sym typeface="Red Hat Text"/>
              </a:endParaRPr>
            </a:p>
          </p:txBody>
        </p:sp>
        <p:sp>
          <p:nvSpPr>
            <p:cNvPr id="684" name="Google Shape;684;p57"/>
            <p:cNvSpPr txBox="1"/>
            <p:nvPr/>
          </p:nvSpPr>
          <p:spPr>
            <a:xfrm>
              <a:off x="4473675" y="3310850"/>
              <a:ext cx="79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70EC3"/>
                  </a:solidFill>
                  <a:latin typeface="Red Hat Text"/>
                  <a:ea typeface="Red Hat Text"/>
                  <a:cs typeface="Red Hat Text"/>
                  <a:sym typeface="Red Hat Text"/>
                </a:rPr>
                <a:t>236%</a:t>
              </a:r>
              <a:endParaRPr b="1" sz="1200">
                <a:solidFill>
                  <a:srgbClr val="370EC3"/>
                </a:solidFill>
                <a:latin typeface="Red Hat Text"/>
                <a:ea typeface="Red Hat Text"/>
                <a:cs typeface="Red Hat Text"/>
                <a:sym typeface="Red Hat Text"/>
              </a:endParaRPr>
            </a:p>
          </p:txBody>
        </p:sp>
        <p:sp>
          <p:nvSpPr>
            <p:cNvPr id="685" name="Google Shape;685;p57"/>
            <p:cNvSpPr txBox="1"/>
            <p:nvPr/>
          </p:nvSpPr>
          <p:spPr>
            <a:xfrm>
              <a:off x="7011650" y="3327113"/>
              <a:ext cx="79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70EC3"/>
                  </a:solidFill>
                  <a:latin typeface="Red Hat Text"/>
                  <a:ea typeface="Red Hat Text"/>
                  <a:cs typeface="Red Hat Text"/>
                  <a:sym typeface="Red Hat Text"/>
                </a:rPr>
                <a:t>82x</a:t>
              </a:r>
              <a:endParaRPr b="1" sz="1200">
                <a:solidFill>
                  <a:srgbClr val="370EC3"/>
                </a:solidFill>
                <a:latin typeface="Red Hat Text"/>
                <a:ea typeface="Red Hat Text"/>
                <a:cs typeface="Red Hat Text"/>
                <a:sym typeface="Red Hat Text"/>
              </a:endParaRPr>
            </a:p>
          </p:txBody>
        </p:sp>
      </p:grpSp>
      <p:pic>
        <p:nvPicPr>
          <p:cNvPr id="686" name="Google Shape;686;p57"/>
          <p:cNvPicPr preferRelativeResize="0"/>
          <p:nvPr/>
        </p:nvPicPr>
        <p:blipFill rotWithShape="1">
          <a:blip r:embed="rId10">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58"/>
          <p:cNvPicPr preferRelativeResize="0"/>
          <p:nvPr/>
        </p:nvPicPr>
        <p:blipFill>
          <a:blip r:embed="rId3">
            <a:alphaModFix/>
          </a:blip>
          <a:stretch>
            <a:fillRect/>
          </a:stretch>
        </p:blipFill>
        <p:spPr>
          <a:xfrm>
            <a:off x="1" y="1632977"/>
            <a:ext cx="2540749" cy="3567398"/>
          </a:xfrm>
          <a:prstGeom prst="rect">
            <a:avLst/>
          </a:prstGeom>
          <a:noFill/>
          <a:ln>
            <a:noFill/>
          </a:ln>
        </p:spPr>
      </p:pic>
      <p:pic>
        <p:nvPicPr>
          <p:cNvPr id="692" name="Google Shape;692;p58"/>
          <p:cNvPicPr preferRelativeResize="0"/>
          <p:nvPr/>
        </p:nvPicPr>
        <p:blipFill>
          <a:blip r:embed="rId4">
            <a:alphaModFix/>
          </a:blip>
          <a:stretch>
            <a:fillRect/>
          </a:stretch>
        </p:blipFill>
        <p:spPr>
          <a:xfrm>
            <a:off x="0" y="0"/>
            <a:ext cx="9144003" cy="5147961"/>
          </a:xfrm>
          <a:prstGeom prst="rect">
            <a:avLst/>
          </a:prstGeom>
          <a:noFill/>
          <a:ln>
            <a:noFill/>
          </a:ln>
        </p:spPr>
      </p:pic>
      <p:grpSp>
        <p:nvGrpSpPr>
          <p:cNvPr id="693" name="Google Shape;693;p58"/>
          <p:cNvGrpSpPr/>
          <p:nvPr/>
        </p:nvGrpSpPr>
        <p:grpSpPr>
          <a:xfrm>
            <a:off x="8330688" y="10995400"/>
            <a:ext cx="7722611" cy="1173600"/>
            <a:chOff x="7543488" y="11065850"/>
            <a:chExt cx="7722611" cy="1173600"/>
          </a:xfrm>
        </p:grpSpPr>
        <p:sp>
          <p:nvSpPr>
            <p:cNvPr id="694" name="Google Shape;694;p58"/>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695" name="Google Shape;695;p58"/>
            <p:cNvPicPr preferRelativeResize="0"/>
            <p:nvPr/>
          </p:nvPicPr>
          <p:blipFill>
            <a:blip r:embed="rId5">
              <a:alphaModFix/>
            </a:blip>
            <a:stretch>
              <a:fillRect/>
            </a:stretch>
          </p:blipFill>
          <p:spPr>
            <a:xfrm>
              <a:off x="14410223" y="11142050"/>
              <a:ext cx="855875" cy="855875"/>
            </a:xfrm>
            <a:prstGeom prst="rect">
              <a:avLst/>
            </a:prstGeom>
            <a:noFill/>
            <a:ln>
              <a:noFill/>
            </a:ln>
          </p:spPr>
        </p:pic>
      </p:grpSp>
      <p:sp>
        <p:nvSpPr>
          <p:cNvPr id="696" name="Google Shape;696;p58"/>
          <p:cNvSpPr txBox="1"/>
          <p:nvPr/>
        </p:nvSpPr>
        <p:spPr>
          <a:xfrm>
            <a:off x="394225" y="1967850"/>
            <a:ext cx="37713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300">
                <a:solidFill>
                  <a:schemeClr val="dk1"/>
                </a:solidFill>
                <a:latin typeface="Red Hat Display Black"/>
                <a:ea typeface="Red Hat Display Black"/>
                <a:cs typeface="Red Hat Display Black"/>
                <a:sym typeface="Red Hat Display Black"/>
              </a:rPr>
              <a:t>GIVpower</a:t>
            </a:r>
            <a:endParaRPr sz="5300">
              <a:solidFill>
                <a:schemeClr val="dk1"/>
              </a:solidFill>
              <a:latin typeface="Red Hat Display Black"/>
              <a:ea typeface="Red Hat Display Black"/>
              <a:cs typeface="Red Hat Display Black"/>
              <a:sym typeface="Red Hat Display Black"/>
            </a:endParaRPr>
          </a:p>
        </p:txBody>
      </p:sp>
      <p:sp>
        <p:nvSpPr>
          <p:cNvPr id="697" name="Google Shape;697;p58"/>
          <p:cNvSpPr txBox="1"/>
          <p:nvPr/>
        </p:nvSpPr>
        <p:spPr>
          <a:xfrm>
            <a:off x="549325" y="2900150"/>
            <a:ext cx="457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A win-win opportunity for donors &amp; projects</a:t>
            </a:r>
            <a:endParaRPr sz="2100">
              <a:solidFill>
                <a:schemeClr val="dk1"/>
              </a:solidFill>
              <a:latin typeface="Red Hat Display Black"/>
              <a:ea typeface="Red Hat Display Black"/>
              <a:cs typeface="Red Hat Display Black"/>
              <a:sym typeface="Red Hat Display Black"/>
            </a:endParaRPr>
          </a:p>
        </p:txBody>
      </p:sp>
      <p:pic>
        <p:nvPicPr>
          <p:cNvPr id="698" name="Google Shape;698;p58"/>
          <p:cNvPicPr preferRelativeResize="0"/>
          <p:nvPr/>
        </p:nvPicPr>
        <p:blipFill>
          <a:blip r:embed="rId6">
            <a:alphaModFix/>
          </a:blip>
          <a:stretch>
            <a:fillRect/>
          </a:stretch>
        </p:blipFill>
        <p:spPr>
          <a:xfrm>
            <a:off x="199350" y="3488700"/>
            <a:ext cx="2269968" cy="852300"/>
          </a:xfrm>
          <a:prstGeom prst="rect">
            <a:avLst/>
          </a:prstGeom>
          <a:noFill/>
          <a:ln>
            <a:noFill/>
          </a:ln>
        </p:spPr>
      </p:pic>
      <p:pic>
        <p:nvPicPr>
          <p:cNvPr id="699" name="Google Shape;699;p58"/>
          <p:cNvPicPr preferRelativeResize="0"/>
          <p:nvPr/>
        </p:nvPicPr>
        <p:blipFill rotWithShape="1">
          <a:blip r:embed="rId7">
            <a:alphaModFix/>
          </a:blip>
          <a:srcRect b="0" l="0" r="31810" t="0"/>
          <a:stretch/>
        </p:blipFill>
        <p:spPr>
          <a:xfrm>
            <a:off x="4572000" y="522887"/>
            <a:ext cx="4572001" cy="3853213"/>
          </a:xfrm>
          <a:prstGeom prst="rect">
            <a:avLst/>
          </a:prstGeom>
          <a:noFill/>
          <a:ln>
            <a:noFill/>
          </a:ln>
        </p:spPr>
      </p:pic>
      <p:pic>
        <p:nvPicPr>
          <p:cNvPr id="700" name="Google Shape;700;p58"/>
          <p:cNvPicPr preferRelativeResize="0"/>
          <p:nvPr/>
        </p:nvPicPr>
        <p:blipFill>
          <a:blip r:embed="rId8">
            <a:alphaModFix/>
          </a:blip>
          <a:stretch>
            <a:fillRect/>
          </a:stretch>
        </p:blipFill>
        <p:spPr>
          <a:xfrm>
            <a:off x="4782402" y="642836"/>
            <a:ext cx="3771299" cy="4148040"/>
          </a:xfrm>
          <a:prstGeom prst="rect">
            <a:avLst/>
          </a:prstGeom>
          <a:noFill/>
          <a:ln>
            <a:noFill/>
          </a:ln>
        </p:spPr>
      </p:pic>
      <p:pic>
        <p:nvPicPr>
          <p:cNvPr id="701" name="Google Shape;701;p58"/>
          <p:cNvPicPr preferRelativeResize="0"/>
          <p:nvPr/>
        </p:nvPicPr>
        <p:blipFill rotWithShape="1">
          <a:blip r:embed="rId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59"/>
          <p:cNvPicPr preferRelativeResize="0"/>
          <p:nvPr/>
        </p:nvPicPr>
        <p:blipFill>
          <a:blip r:embed="rId3">
            <a:alphaModFix/>
          </a:blip>
          <a:stretch>
            <a:fillRect/>
          </a:stretch>
        </p:blipFill>
        <p:spPr>
          <a:xfrm>
            <a:off x="1" y="1632977"/>
            <a:ext cx="2540749" cy="3567398"/>
          </a:xfrm>
          <a:prstGeom prst="rect">
            <a:avLst/>
          </a:prstGeom>
          <a:noFill/>
          <a:ln>
            <a:noFill/>
          </a:ln>
        </p:spPr>
      </p:pic>
      <p:pic>
        <p:nvPicPr>
          <p:cNvPr id="707" name="Google Shape;707;p59"/>
          <p:cNvPicPr preferRelativeResize="0"/>
          <p:nvPr/>
        </p:nvPicPr>
        <p:blipFill>
          <a:blip r:embed="rId4">
            <a:alphaModFix/>
          </a:blip>
          <a:stretch>
            <a:fillRect/>
          </a:stretch>
        </p:blipFill>
        <p:spPr>
          <a:xfrm>
            <a:off x="0" y="0"/>
            <a:ext cx="9144003" cy="5147961"/>
          </a:xfrm>
          <a:prstGeom prst="rect">
            <a:avLst/>
          </a:prstGeom>
          <a:noFill/>
          <a:ln>
            <a:noFill/>
          </a:ln>
        </p:spPr>
      </p:pic>
      <p:grpSp>
        <p:nvGrpSpPr>
          <p:cNvPr id="708" name="Google Shape;708;p59"/>
          <p:cNvGrpSpPr/>
          <p:nvPr/>
        </p:nvGrpSpPr>
        <p:grpSpPr>
          <a:xfrm>
            <a:off x="8330688" y="10995400"/>
            <a:ext cx="7722611" cy="1173600"/>
            <a:chOff x="7543488" y="11065850"/>
            <a:chExt cx="7722611" cy="1173600"/>
          </a:xfrm>
        </p:grpSpPr>
        <p:sp>
          <p:nvSpPr>
            <p:cNvPr id="709" name="Google Shape;709;p59"/>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710" name="Google Shape;710;p59"/>
            <p:cNvPicPr preferRelativeResize="0"/>
            <p:nvPr/>
          </p:nvPicPr>
          <p:blipFill>
            <a:blip r:embed="rId5">
              <a:alphaModFix/>
            </a:blip>
            <a:stretch>
              <a:fillRect/>
            </a:stretch>
          </p:blipFill>
          <p:spPr>
            <a:xfrm>
              <a:off x="14410223" y="11142050"/>
              <a:ext cx="855875" cy="855875"/>
            </a:xfrm>
            <a:prstGeom prst="rect">
              <a:avLst/>
            </a:prstGeom>
            <a:noFill/>
            <a:ln>
              <a:noFill/>
            </a:ln>
          </p:spPr>
        </p:pic>
      </p:grpSp>
      <p:sp>
        <p:nvSpPr>
          <p:cNvPr id="711" name="Google Shape;711;p59"/>
          <p:cNvSpPr txBox="1"/>
          <p:nvPr/>
        </p:nvSpPr>
        <p:spPr>
          <a:xfrm>
            <a:off x="0" y="748625"/>
            <a:ext cx="9144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solidFill>
                  <a:schemeClr val="dk1"/>
                </a:solidFill>
                <a:latin typeface="Red Hat Display Black"/>
                <a:ea typeface="Red Hat Display Black"/>
                <a:cs typeface="Red Hat Display Black"/>
                <a:sym typeface="Red Hat Display Black"/>
              </a:rPr>
              <a:t>How does GIVpower work?</a:t>
            </a:r>
            <a:endParaRPr sz="4100">
              <a:solidFill>
                <a:schemeClr val="dk1"/>
              </a:solidFill>
              <a:latin typeface="Red Hat Display Black"/>
              <a:ea typeface="Red Hat Display Black"/>
              <a:cs typeface="Red Hat Display Black"/>
              <a:sym typeface="Red Hat Display Black"/>
            </a:endParaRPr>
          </a:p>
        </p:txBody>
      </p:sp>
      <p:pic>
        <p:nvPicPr>
          <p:cNvPr id="712" name="Google Shape;712;p59"/>
          <p:cNvPicPr preferRelativeResize="0"/>
          <p:nvPr/>
        </p:nvPicPr>
        <p:blipFill>
          <a:blip r:embed="rId6">
            <a:alphaModFix/>
          </a:blip>
          <a:stretch>
            <a:fillRect/>
          </a:stretch>
        </p:blipFill>
        <p:spPr>
          <a:xfrm>
            <a:off x="1051650" y="2136220"/>
            <a:ext cx="1098610" cy="1098605"/>
          </a:xfrm>
          <a:prstGeom prst="rect">
            <a:avLst/>
          </a:prstGeom>
          <a:noFill/>
          <a:ln>
            <a:noFill/>
          </a:ln>
        </p:spPr>
      </p:pic>
      <p:pic>
        <p:nvPicPr>
          <p:cNvPr id="713" name="Google Shape;713;p59"/>
          <p:cNvPicPr preferRelativeResize="0"/>
          <p:nvPr/>
        </p:nvPicPr>
        <p:blipFill>
          <a:blip r:embed="rId7">
            <a:alphaModFix/>
          </a:blip>
          <a:stretch>
            <a:fillRect/>
          </a:stretch>
        </p:blipFill>
        <p:spPr>
          <a:xfrm>
            <a:off x="4018219" y="2136220"/>
            <a:ext cx="1107541" cy="1098605"/>
          </a:xfrm>
          <a:prstGeom prst="rect">
            <a:avLst/>
          </a:prstGeom>
          <a:noFill/>
          <a:ln>
            <a:noFill/>
          </a:ln>
        </p:spPr>
      </p:pic>
      <p:pic>
        <p:nvPicPr>
          <p:cNvPr id="714" name="Google Shape;714;p59"/>
          <p:cNvPicPr preferRelativeResize="0"/>
          <p:nvPr/>
        </p:nvPicPr>
        <p:blipFill>
          <a:blip r:embed="rId8">
            <a:alphaModFix/>
          </a:blip>
          <a:stretch>
            <a:fillRect/>
          </a:stretch>
        </p:blipFill>
        <p:spPr>
          <a:xfrm>
            <a:off x="6576972" y="2256800"/>
            <a:ext cx="1420154" cy="857448"/>
          </a:xfrm>
          <a:prstGeom prst="rect">
            <a:avLst/>
          </a:prstGeom>
          <a:noFill/>
          <a:ln>
            <a:noFill/>
          </a:ln>
        </p:spPr>
      </p:pic>
      <p:sp>
        <p:nvSpPr>
          <p:cNvPr id="715" name="Google Shape;715;p59"/>
          <p:cNvSpPr txBox="1"/>
          <p:nvPr/>
        </p:nvSpPr>
        <p:spPr>
          <a:xfrm>
            <a:off x="437700" y="3375750"/>
            <a:ext cx="24819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ed Hat Display Black"/>
                <a:ea typeface="Red Hat Display Black"/>
                <a:cs typeface="Red Hat Display Black"/>
                <a:sym typeface="Red Hat Display Black"/>
              </a:rPr>
              <a:t>Stake &amp; lock GIV to get GIVpower &amp; earn a yield</a:t>
            </a:r>
            <a:endParaRPr sz="1900">
              <a:solidFill>
                <a:schemeClr val="dk1"/>
              </a:solidFill>
              <a:latin typeface="Red Hat Display Black"/>
              <a:ea typeface="Red Hat Display Black"/>
              <a:cs typeface="Red Hat Display Black"/>
              <a:sym typeface="Red Hat Display Black"/>
            </a:endParaRPr>
          </a:p>
        </p:txBody>
      </p:sp>
      <p:sp>
        <p:nvSpPr>
          <p:cNvPr id="716" name="Google Shape;716;p59"/>
          <p:cNvSpPr txBox="1"/>
          <p:nvPr/>
        </p:nvSpPr>
        <p:spPr>
          <a:xfrm>
            <a:off x="3207588" y="3375750"/>
            <a:ext cx="27288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ed Hat Display Black"/>
                <a:ea typeface="Red Hat Display Black"/>
                <a:cs typeface="Red Hat Display Black"/>
                <a:sym typeface="Red Hat Display Black"/>
              </a:rPr>
              <a:t>Boost your favorite </a:t>
            </a:r>
            <a:endParaRPr sz="1900">
              <a:solidFill>
                <a:schemeClr val="dk1"/>
              </a:solidFill>
              <a:latin typeface="Red Hat Display Black"/>
              <a:ea typeface="Red Hat Display Black"/>
              <a:cs typeface="Red Hat Display Black"/>
              <a:sym typeface="Red Hat Display Black"/>
            </a:endParaRPr>
          </a:p>
          <a:p>
            <a:pPr indent="0" lvl="0" marL="0" rtl="0" algn="ctr">
              <a:spcBef>
                <a:spcPts val="0"/>
              </a:spcBef>
              <a:spcAft>
                <a:spcPts val="0"/>
              </a:spcAft>
              <a:buNone/>
            </a:pPr>
            <a:r>
              <a:rPr lang="en" sz="1900">
                <a:solidFill>
                  <a:schemeClr val="dk1"/>
                </a:solidFill>
                <a:latin typeface="Red Hat Display Black"/>
                <a:ea typeface="Red Hat Display Black"/>
                <a:cs typeface="Red Hat Display Black"/>
                <a:sym typeface="Red Hat Display Black"/>
              </a:rPr>
              <a:t>projects</a:t>
            </a:r>
            <a:endParaRPr sz="1900">
              <a:solidFill>
                <a:schemeClr val="dk1"/>
              </a:solidFill>
              <a:latin typeface="Red Hat Display Black"/>
              <a:ea typeface="Red Hat Display Black"/>
              <a:cs typeface="Red Hat Display Black"/>
              <a:sym typeface="Red Hat Display Black"/>
            </a:endParaRPr>
          </a:p>
        </p:txBody>
      </p:sp>
      <p:sp>
        <p:nvSpPr>
          <p:cNvPr id="717" name="Google Shape;717;p59"/>
          <p:cNvSpPr txBox="1"/>
          <p:nvPr/>
        </p:nvSpPr>
        <p:spPr>
          <a:xfrm>
            <a:off x="6086900" y="3375750"/>
            <a:ext cx="24003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ed Hat Display Black"/>
                <a:ea typeface="Red Hat Display Black"/>
                <a:cs typeface="Red Hat Display Black"/>
                <a:sym typeface="Red Hat Display Black"/>
              </a:rPr>
              <a:t>Donors to top projects get more GIVbacks</a:t>
            </a:r>
            <a:endParaRPr sz="1900">
              <a:solidFill>
                <a:schemeClr val="dk1"/>
              </a:solidFill>
              <a:latin typeface="Red Hat Display Black"/>
              <a:ea typeface="Red Hat Display Black"/>
              <a:cs typeface="Red Hat Display Black"/>
              <a:sym typeface="Red Hat Display Black"/>
            </a:endParaRPr>
          </a:p>
        </p:txBody>
      </p:sp>
      <p:pic>
        <p:nvPicPr>
          <p:cNvPr id="718" name="Google Shape;718;p59"/>
          <p:cNvPicPr preferRelativeResize="0"/>
          <p:nvPr/>
        </p:nvPicPr>
        <p:blipFill rotWithShape="1">
          <a:blip r:embed="rId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60"/>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724" name="Google Shape;724;p60"/>
          <p:cNvGrpSpPr/>
          <p:nvPr/>
        </p:nvGrpSpPr>
        <p:grpSpPr>
          <a:xfrm>
            <a:off x="8330688" y="10995400"/>
            <a:ext cx="7722611" cy="1173600"/>
            <a:chOff x="7543488" y="11065850"/>
            <a:chExt cx="7722611" cy="1173600"/>
          </a:xfrm>
        </p:grpSpPr>
        <p:sp>
          <p:nvSpPr>
            <p:cNvPr id="725" name="Google Shape;725;p60"/>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726" name="Google Shape;726;p60"/>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727" name="Google Shape;727;p60"/>
          <p:cNvPicPr preferRelativeResize="0"/>
          <p:nvPr/>
        </p:nvPicPr>
        <p:blipFill>
          <a:blip r:embed="rId5">
            <a:alphaModFix/>
          </a:blip>
          <a:stretch>
            <a:fillRect/>
          </a:stretch>
        </p:blipFill>
        <p:spPr>
          <a:xfrm rot="5400000">
            <a:off x="-830412" y="213311"/>
            <a:ext cx="5765048" cy="4104226"/>
          </a:xfrm>
          <a:prstGeom prst="rect">
            <a:avLst/>
          </a:prstGeom>
          <a:noFill/>
          <a:ln>
            <a:noFill/>
          </a:ln>
        </p:spPr>
      </p:pic>
      <p:sp>
        <p:nvSpPr>
          <p:cNvPr id="728" name="Google Shape;728;p60"/>
          <p:cNvSpPr txBox="1"/>
          <p:nvPr/>
        </p:nvSpPr>
        <p:spPr>
          <a:xfrm>
            <a:off x="116400" y="1759025"/>
            <a:ext cx="3418800" cy="21672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Projects </a:t>
            </a:r>
            <a:endParaRPr sz="4600">
              <a:solidFill>
                <a:schemeClr val="dk1"/>
              </a:solidFill>
              <a:latin typeface="Red Hat Display Black"/>
              <a:ea typeface="Red Hat Display Black"/>
              <a:cs typeface="Red Hat Display Black"/>
              <a:sym typeface="Red Hat Display Black"/>
            </a:endParaRPr>
          </a:p>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become reputation DAOs</a:t>
            </a:r>
            <a:endParaRPr sz="4600">
              <a:solidFill>
                <a:schemeClr val="dk1"/>
              </a:solidFill>
              <a:latin typeface="Red Hat Display Black"/>
              <a:ea typeface="Red Hat Display Black"/>
              <a:cs typeface="Red Hat Display Black"/>
              <a:sym typeface="Red Hat Display Black"/>
            </a:endParaRPr>
          </a:p>
        </p:txBody>
      </p:sp>
      <p:pic>
        <p:nvPicPr>
          <p:cNvPr id="729" name="Google Shape;729;p60"/>
          <p:cNvPicPr preferRelativeResize="0"/>
          <p:nvPr/>
        </p:nvPicPr>
        <p:blipFill>
          <a:blip r:embed="rId6">
            <a:alphaModFix/>
          </a:blip>
          <a:stretch>
            <a:fillRect/>
          </a:stretch>
        </p:blipFill>
        <p:spPr>
          <a:xfrm>
            <a:off x="-76197" y="3613912"/>
            <a:ext cx="1788100" cy="671375"/>
          </a:xfrm>
          <a:prstGeom prst="rect">
            <a:avLst/>
          </a:prstGeom>
          <a:noFill/>
          <a:ln>
            <a:noFill/>
          </a:ln>
        </p:spPr>
      </p:pic>
      <p:pic>
        <p:nvPicPr>
          <p:cNvPr id="730" name="Google Shape;730;p60"/>
          <p:cNvPicPr preferRelativeResize="0"/>
          <p:nvPr/>
        </p:nvPicPr>
        <p:blipFill>
          <a:blip r:embed="rId7">
            <a:alphaModFix/>
          </a:blip>
          <a:stretch>
            <a:fillRect/>
          </a:stretch>
        </p:blipFill>
        <p:spPr>
          <a:xfrm>
            <a:off x="2797526" y="460326"/>
            <a:ext cx="2308239" cy="2401502"/>
          </a:xfrm>
          <a:prstGeom prst="rect">
            <a:avLst/>
          </a:prstGeom>
          <a:noFill/>
          <a:ln>
            <a:noFill/>
          </a:ln>
        </p:spPr>
      </p:pic>
      <p:pic>
        <p:nvPicPr>
          <p:cNvPr id="731" name="Google Shape;731;p60"/>
          <p:cNvPicPr preferRelativeResize="0"/>
          <p:nvPr/>
        </p:nvPicPr>
        <p:blipFill>
          <a:blip r:embed="rId8">
            <a:alphaModFix/>
          </a:blip>
          <a:stretch>
            <a:fillRect/>
          </a:stretch>
        </p:blipFill>
        <p:spPr>
          <a:xfrm>
            <a:off x="3483314" y="2262682"/>
            <a:ext cx="2231390" cy="2480069"/>
          </a:xfrm>
          <a:prstGeom prst="rect">
            <a:avLst/>
          </a:prstGeom>
          <a:noFill/>
          <a:ln>
            <a:noFill/>
          </a:ln>
        </p:spPr>
      </p:pic>
      <p:pic>
        <p:nvPicPr>
          <p:cNvPr id="732" name="Google Shape;732;p60"/>
          <p:cNvPicPr preferRelativeResize="0"/>
          <p:nvPr/>
        </p:nvPicPr>
        <p:blipFill>
          <a:blip r:embed="rId9">
            <a:alphaModFix/>
          </a:blip>
          <a:stretch>
            <a:fillRect/>
          </a:stretch>
        </p:blipFill>
        <p:spPr>
          <a:xfrm>
            <a:off x="4169063" y="460335"/>
            <a:ext cx="2231402" cy="2516106"/>
          </a:xfrm>
          <a:prstGeom prst="rect">
            <a:avLst/>
          </a:prstGeom>
          <a:noFill/>
          <a:ln>
            <a:noFill/>
          </a:ln>
        </p:spPr>
      </p:pic>
      <p:pic>
        <p:nvPicPr>
          <p:cNvPr id="733" name="Google Shape;733;p60"/>
          <p:cNvPicPr preferRelativeResize="0"/>
          <p:nvPr/>
        </p:nvPicPr>
        <p:blipFill>
          <a:blip r:embed="rId10">
            <a:alphaModFix/>
          </a:blip>
          <a:stretch>
            <a:fillRect/>
          </a:stretch>
        </p:blipFill>
        <p:spPr>
          <a:xfrm>
            <a:off x="4876812" y="2286313"/>
            <a:ext cx="2178977" cy="2456436"/>
          </a:xfrm>
          <a:prstGeom prst="rect">
            <a:avLst/>
          </a:prstGeom>
          <a:noFill/>
          <a:ln>
            <a:noFill/>
          </a:ln>
        </p:spPr>
      </p:pic>
      <p:pic>
        <p:nvPicPr>
          <p:cNvPr id="734" name="Google Shape;734;p60"/>
          <p:cNvPicPr preferRelativeResize="0"/>
          <p:nvPr/>
        </p:nvPicPr>
        <p:blipFill>
          <a:blip r:embed="rId11">
            <a:alphaModFix/>
          </a:blip>
          <a:stretch>
            <a:fillRect/>
          </a:stretch>
        </p:blipFill>
        <p:spPr>
          <a:xfrm>
            <a:off x="5717748" y="441601"/>
            <a:ext cx="2231402" cy="2525982"/>
          </a:xfrm>
          <a:prstGeom prst="rect">
            <a:avLst/>
          </a:prstGeom>
          <a:noFill/>
          <a:ln>
            <a:noFill/>
          </a:ln>
        </p:spPr>
      </p:pic>
      <p:pic>
        <p:nvPicPr>
          <p:cNvPr id="735" name="Google Shape;735;p60"/>
          <p:cNvPicPr preferRelativeResize="0"/>
          <p:nvPr/>
        </p:nvPicPr>
        <p:blipFill>
          <a:blip r:embed="rId12">
            <a:alphaModFix/>
          </a:blip>
          <a:stretch>
            <a:fillRect/>
          </a:stretch>
        </p:blipFill>
        <p:spPr>
          <a:xfrm>
            <a:off x="6400485" y="2286313"/>
            <a:ext cx="2142943" cy="2456438"/>
          </a:xfrm>
          <a:prstGeom prst="rect">
            <a:avLst/>
          </a:prstGeom>
          <a:noFill/>
          <a:ln>
            <a:noFill/>
          </a:ln>
        </p:spPr>
      </p:pic>
      <p:pic>
        <p:nvPicPr>
          <p:cNvPr id="736" name="Google Shape;736;p60"/>
          <p:cNvPicPr preferRelativeResize="0"/>
          <p:nvPr/>
        </p:nvPicPr>
        <p:blipFill>
          <a:blip r:embed="rId13">
            <a:alphaModFix/>
          </a:blip>
          <a:stretch>
            <a:fillRect/>
          </a:stretch>
        </p:blipFill>
        <p:spPr>
          <a:xfrm>
            <a:off x="6896275" y="853965"/>
            <a:ext cx="2179001" cy="2424260"/>
          </a:xfrm>
          <a:prstGeom prst="rect">
            <a:avLst/>
          </a:prstGeom>
          <a:noFill/>
          <a:ln>
            <a:noFill/>
          </a:ln>
        </p:spPr>
      </p:pic>
      <p:pic>
        <p:nvPicPr>
          <p:cNvPr id="737" name="Google Shape;737;p60"/>
          <p:cNvPicPr preferRelativeResize="0"/>
          <p:nvPr/>
        </p:nvPicPr>
        <p:blipFill>
          <a:blip r:embed="rId14">
            <a:alphaModFix/>
          </a:blip>
          <a:stretch>
            <a:fillRect/>
          </a:stretch>
        </p:blipFill>
        <p:spPr>
          <a:xfrm>
            <a:off x="7511150" y="2286325"/>
            <a:ext cx="1564125" cy="1471650"/>
          </a:xfrm>
          <a:prstGeom prst="rect">
            <a:avLst/>
          </a:prstGeom>
          <a:noFill/>
          <a:ln>
            <a:noFill/>
          </a:ln>
        </p:spPr>
      </p:pic>
      <p:pic>
        <p:nvPicPr>
          <p:cNvPr id="738" name="Google Shape;738;p60"/>
          <p:cNvPicPr preferRelativeResize="0"/>
          <p:nvPr/>
        </p:nvPicPr>
        <p:blipFill>
          <a:blip r:embed="rId15">
            <a:alphaModFix/>
          </a:blip>
          <a:stretch>
            <a:fillRect/>
          </a:stretch>
        </p:blipFill>
        <p:spPr>
          <a:xfrm>
            <a:off x="2242458" y="3526625"/>
            <a:ext cx="1201099" cy="1255776"/>
          </a:xfrm>
          <a:prstGeom prst="rect">
            <a:avLst/>
          </a:prstGeom>
          <a:noFill/>
          <a:ln>
            <a:noFill/>
          </a:ln>
        </p:spPr>
      </p:pic>
      <p:pic>
        <p:nvPicPr>
          <p:cNvPr id="739" name="Google Shape;739;p60"/>
          <p:cNvPicPr preferRelativeResize="0"/>
          <p:nvPr/>
        </p:nvPicPr>
        <p:blipFill>
          <a:blip r:embed="rId16">
            <a:alphaModFix/>
          </a:blip>
          <a:stretch>
            <a:fillRect/>
          </a:stretch>
        </p:blipFill>
        <p:spPr>
          <a:xfrm>
            <a:off x="8232126" y="3344600"/>
            <a:ext cx="680005" cy="671400"/>
          </a:xfrm>
          <a:prstGeom prst="rect">
            <a:avLst/>
          </a:prstGeom>
          <a:noFill/>
          <a:ln>
            <a:noFill/>
          </a:ln>
        </p:spPr>
      </p:pic>
      <p:pic>
        <p:nvPicPr>
          <p:cNvPr id="740" name="Google Shape;740;p60"/>
          <p:cNvPicPr preferRelativeResize="0"/>
          <p:nvPr/>
        </p:nvPicPr>
        <p:blipFill>
          <a:blip r:embed="rId17">
            <a:alphaModFix/>
          </a:blip>
          <a:stretch>
            <a:fillRect/>
          </a:stretch>
        </p:blipFill>
        <p:spPr>
          <a:xfrm>
            <a:off x="7453946" y="160500"/>
            <a:ext cx="822674" cy="772250"/>
          </a:xfrm>
          <a:prstGeom prst="rect">
            <a:avLst/>
          </a:prstGeom>
          <a:noFill/>
          <a:ln>
            <a:noFill/>
          </a:ln>
        </p:spPr>
      </p:pic>
      <p:pic>
        <p:nvPicPr>
          <p:cNvPr id="741" name="Google Shape;741;p60"/>
          <p:cNvPicPr preferRelativeResize="0"/>
          <p:nvPr/>
        </p:nvPicPr>
        <p:blipFill rotWithShape="1">
          <a:blip r:embed="rId18">
            <a:alphaModFix/>
          </a:blip>
          <a:srcRect b="0" l="25345" r="0" t="0"/>
          <a:stretch/>
        </p:blipFill>
        <p:spPr>
          <a:xfrm>
            <a:off x="-2" y="-80250"/>
            <a:ext cx="1222650" cy="1570175"/>
          </a:xfrm>
          <a:prstGeom prst="rect">
            <a:avLst/>
          </a:prstGeom>
          <a:noFill/>
          <a:ln>
            <a:noFill/>
          </a:ln>
        </p:spPr>
      </p:pic>
      <p:pic>
        <p:nvPicPr>
          <p:cNvPr id="742" name="Google Shape;742;p60"/>
          <p:cNvPicPr preferRelativeResize="0"/>
          <p:nvPr/>
        </p:nvPicPr>
        <p:blipFill rotWithShape="1">
          <a:blip r:embed="rId1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61"/>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748" name="Google Shape;748;p61"/>
          <p:cNvPicPr preferRelativeResize="0"/>
          <p:nvPr/>
        </p:nvPicPr>
        <p:blipFill>
          <a:blip r:embed="rId4">
            <a:alphaModFix/>
          </a:blip>
          <a:stretch>
            <a:fillRect/>
          </a:stretch>
        </p:blipFill>
        <p:spPr>
          <a:xfrm>
            <a:off x="360850" y="306913"/>
            <a:ext cx="8510776" cy="4529675"/>
          </a:xfrm>
          <a:prstGeom prst="rect">
            <a:avLst/>
          </a:prstGeom>
          <a:noFill/>
          <a:ln>
            <a:noFill/>
          </a:ln>
        </p:spPr>
      </p:pic>
      <p:sp>
        <p:nvSpPr>
          <p:cNvPr id="749" name="Google Shape;749;p61"/>
          <p:cNvSpPr txBox="1"/>
          <p:nvPr/>
        </p:nvSpPr>
        <p:spPr>
          <a:xfrm>
            <a:off x="1855031" y="1321013"/>
            <a:ext cx="7341300" cy="1461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500"/>
          </a:p>
        </p:txBody>
      </p:sp>
      <p:sp>
        <p:nvSpPr>
          <p:cNvPr id="750" name="Google Shape;750;p61"/>
          <p:cNvSpPr txBox="1"/>
          <p:nvPr/>
        </p:nvSpPr>
        <p:spPr>
          <a:xfrm>
            <a:off x="491869" y="708750"/>
            <a:ext cx="7341300" cy="21627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3000">
              <a:solidFill>
                <a:srgbClr val="00FF00"/>
              </a:solidFill>
            </a:endParaRPr>
          </a:p>
          <a:p>
            <a:pPr indent="0" lvl="0" marL="177800" rtl="0" algn="l">
              <a:spcBef>
                <a:spcPts val="0"/>
              </a:spcBef>
              <a:spcAft>
                <a:spcPts val="0"/>
              </a:spcAft>
              <a:buNone/>
            </a:pPr>
            <a:r>
              <a:rPr lang="en" sz="3000">
                <a:solidFill>
                  <a:srgbClr val="00FF00"/>
                </a:solidFill>
              </a:rPr>
              <a:t> </a:t>
            </a:r>
            <a:endParaRPr sz="3000">
              <a:solidFill>
                <a:srgbClr val="00FF00"/>
              </a:solidFill>
            </a:endParaRPr>
          </a:p>
          <a:p>
            <a:pPr indent="0" lvl="0" marL="177800" rtl="0" algn="l">
              <a:spcBef>
                <a:spcPts val="0"/>
              </a:spcBef>
              <a:spcAft>
                <a:spcPts val="0"/>
              </a:spcAft>
              <a:buNone/>
            </a:pPr>
            <a:r>
              <a:t/>
            </a:r>
            <a:endParaRPr sz="3000">
              <a:solidFill>
                <a:srgbClr val="00FF00"/>
              </a:solidFill>
            </a:endParaRPr>
          </a:p>
          <a:p>
            <a:pPr indent="0" lvl="0" marL="0" rtl="0" algn="l">
              <a:spcBef>
                <a:spcPts val="0"/>
              </a:spcBef>
              <a:spcAft>
                <a:spcPts val="0"/>
              </a:spcAft>
              <a:buNone/>
            </a:pPr>
            <a:r>
              <a:t/>
            </a:r>
            <a:endParaRPr sz="2300">
              <a:solidFill>
                <a:srgbClr val="39C387"/>
              </a:solidFill>
            </a:endParaRPr>
          </a:p>
          <a:p>
            <a:pPr indent="0" lvl="0" marL="0" rtl="0" algn="l">
              <a:spcBef>
                <a:spcPts val="0"/>
              </a:spcBef>
              <a:spcAft>
                <a:spcPts val="0"/>
              </a:spcAft>
              <a:buNone/>
            </a:pPr>
            <a:r>
              <a:t/>
            </a:r>
            <a:endParaRPr sz="2300">
              <a:solidFill>
                <a:srgbClr val="39C387"/>
              </a:solidFill>
            </a:endParaRPr>
          </a:p>
        </p:txBody>
      </p:sp>
      <p:grpSp>
        <p:nvGrpSpPr>
          <p:cNvPr id="751" name="Google Shape;751;p61"/>
          <p:cNvGrpSpPr/>
          <p:nvPr/>
        </p:nvGrpSpPr>
        <p:grpSpPr>
          <a:xfrm>
            <a:off x="1787038" y="543725"/>
            <a:ext cx="5658399" cy="2614425"/>
            <a:chOff x="1764825" y="605375"/>
            <a:chExt cx="5658399" cy="2614425"/>
          </a:xfrm>
        </p:grpSpPr>
        <p:pic>
          <p:nvPicPr>
            <p:cNvPr id="752" name="Google Shape;752;p61"/>
            <p:cNvPicPr preferRelativeResize="0"/>
            <p:nvPr/>
          </p:nvPicPr>
          <p:blipFill>
            <a:blip r:embed="rId5">
              <a:alphaModFix/>
            </a:blip>
            <a:stretch>
              <a:fillRect/>
            </a:stretch>
          </p:blipFill>
          <p:spPr>
            <a:xfrm>
              <a:off x="1764825" y="605375"/>
              <a:ext cx="5658399" cy="2614425"/>
            </a:xfrm>
            <a:prstGeom prst="rect">
              <a:avLst/>
            </a:prstGeom>
            <a:noFill/>
            <a:ln>
              <a:noFill/>
            </a:ln>
          </p:spPr>
        </p:pic>
        <p:pic>
          <p:nvPicPr>
            <p:cNvPr id="753" name="Google Shape;753;p61"/>
            <p:cNvPicPr preferRelativeResize="0"/>
            <p:nvPr/>
          </p:nvPicPr>
          <p:blipFill>
            <a:blip r:embed="rId6">
              <a:alphaModFix/>
            </a:blip>
            <a:stretch>
              <a:fillRect/>
            </a:stretch>
          </p:blipFill>
          <p:spPr>
            <a:xfrm>
              <a:off x="2645200" y="1098487"/>
              <a:ext cx="1193168" cy="1628225"/>
            </a:xfrm>
            <a:prstGeom prst="rect">
              <a:avLst/>
            </a:prstGeom>
            <a:noFill/>
            <a:ln>
              <a:noFill/>
            </a:ln>
          </p:spPr>
        </p:pic>
        <p:sp>
          <p:nvSpPr>
            <p:cNvPr id="754" name="Google Shape;754;p61"/>
            <p:cNvSpPr txBox="1"/>
            <p:nvPr/>
          </p:nvSpPr>
          <p:spPr>
            <a:xfrm>
              <a:off x="3893537" y="1243301"/>
              <a:ext cx="3060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dk1"/>
                  </a:solidFill>
                  <a:latin typeface="Red Hat Display Black"/>
                  <a:ea typeface="Red Hat Display Black"/>
                  <a:cs typeface="Red Hat Display Black"/>
                  <a:sym typeface="Red Hat Display Black"/>
                </a:rPr>
                <a:t>Praise</a:t>
              </a:r>
              <a:endParaRPr sz="6000">
                <a:solidFill>
                  <a:schemeClr val="dk1"/>
                </a:solidFill>
                <a:latin typeface="Red Hat Display Black"/>
                <a:ea typeface="Red Hat Display Black"/>
                <a:cs typeface="Red Hat Display Black"/>
                <a:sym typeface="Red Hat Display Black"/>
              </a:endParaRPr>
            </a:p>
          </p:txBody>
        </p:sp>
      </p:grpSp>
      <p:sp>
        <p:nvSpPr>
          <p:cNvPr id="755" name="Google Shape;755;p61"/>
          <p:cNvSpPr txBox="1"/>
          <p:nvPr/>
        </p:nvSpPr>
        <p:spPr>
          <a:xfrm>
            <a:off x="1723700" y="3219125"/>
            <a:ext cx="53559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Red Hat Display Black"/>
                <a:ea typeface="Red Hat Display Black"/>
                <a:cs typeface="Red Hat Display Black"/>
                <a:sym typeface="Red Hat Display Black"/>
              </a:rPr>
              <a:t>Acknowledge and reward community contributions, and build a culture of giving and gratitude.</a:t>
            </a:r>
            <a:endParaRPr sz="2400">
              <a:solidFill>
                <a:schemeClr val="dk1"/>
              </a:solidFill>
              <a:latin typeface="Red Hat Display Black"/>
              <a:ea typeface="Red Hat Display Black"/>
              <a:cs typeface="Red Hat Display Black"/>
              <a:sym typeface="Red Hat Display Black"/>
            </a:endParaRPr>
          </a:p>
        </p:txBody>
      </p:sp>
      <p:pic>
        <p:nvPicPr>
          <p:cNvPr id="756" name="Google Shape;756;p61"/>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62"/>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762" name="Google Shape;762;p62"/>
          <p:cNvGrpSpPr/>
          <p:nvPr/>
        </p:nvGrpSpPr>
        <p:grpSpPr>
          <a:xfrm>
            <a:off x="8330688" y="10995400"/>
            <a:ext cx="7722611" cy="1173600"/>
            <a:chOff x="7543488" y="11065850"/>
            <a:chExt cx="7722611" cy="1173600"/>
          </a:xfrm>
        </p:grpSpPr>
        <p:sp>
          <p:nvSpPr>
            <p:cNvPr id="763" name="Google Shape;763;p62"/>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764" name="Google Shape;764;p62"/>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765" name="Google Shape;765;p62"/>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766" name="Google Shape;766;p62"/>
          <p:cNvPicPr preferRelativeResize="0"/>
          <p:nvPr/>
        </p:nvPicPr>
        <p:blipFill>
          <a:blip r:embed="rId6">
            <a:alphaModFix/>
          </a:blip>
          <a:stretch>
            <a:fillRect/>
          </a:stretch>
        </p:blipFill>
        <p:spPr>
          <a:xfrm>
            <a:off x="2847875" y="68225"/>
            <a:ext cx="5861550" cy="5011502"/>
          </a:xfrm>
          <a:prstGeom prst="rect">
            <a:avLst/>
          </a:prstGeom>
          <a:noFill/>
          <a:ln>
            <a:noFill/>
          </a:ln>
        </p:spPr>
      </p:pic>
      <p:sp>
        <p:nvSpPr>
          <p:cNvPr id="767" name="Google Shape;767;p62"/>
          <p:cNvSpPr txBox="1"/>
          <p:nvPr/>
        </p:nvSpPr>
        <p:spPr>
          <a:xfrm>
            <a:off x="503875" y="2638350"/>
            <a:ext cx="2763600" cy="680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Gurves</a:t>
            </a:r>
            <a:endParaRPr sz="4600">
              <a:solidFill>
                <a:schemeClr val="dk1"/>
              </a:solidFill>
              <a:latin typeface="Red Hat Display Black"/>
              <a:ea typeface="Red Hat Display Black"/>
              <a:cs typeface="Red Hat Display Black"/>
              <a:sym typeface="Red Hat Display Black"/>
            </a:endParaRPr>
          </a:p>
        </p:txBody>
      </p:sp>
      <p:pic>
        <p:nvPicPr>
          <p:cNvPr id="768" name="Google Shape;768;p62"/>
          <p:cNvPicPr preferRelativeResize="0"/>
          <p:nvPr/>
        </p:nvPicPr>
        <p:blipFill>
          <a:blip r:embed="rId7">
            <a:alphaModFix/>
          </a:blip>
          <a:stretch>
            <a:fillRect/>
          </a:stretch>
        </p:blipFill>
        <p:spPr>
          <a:xfrm>
            <a:off x="266053" y="3117800"/>
            <a:ext cx="1788100" cy="671375"/>
          </a:xfrm>
          <a:prstGeom prst="rect">
            <a:avLst/>
          </a:prstGeom>
          <a:noFill/>
          <a:ln>
            <a:noFill/>
          </a:ln>
        </p:spPr>
      </p:pic>
      <p:pic>
        <p:nvPicPr>
          <p:cNvPr id="769" name="Google Shape;769;p62"/>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63"/>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775" name="Google Shape;775;p63"/>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776" name="Google Shape;776;p63"/>
          <p:cNvSpPr txBox="1"/>
          <p:nvPr/>
        </p:nvSpPr>
        <p:spPr>
          <a:xfrm>
            <a:off x="754375" y="317075"/>
            <a:ext cx="694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Gurves are Only Given to the Best!</a:t>
            </a:r>
            <a:endParaRPr b="1" sz="3100">
              <a:solidFill>
                <a:srgbClr val="FED670"/>
              </a:solidFill>
              <a:latin typeface="Red Hat Display"/>
              <a:ea typeface="Red Hat Display"/>
              <a:cs typeface="Red Hat Display"/>
              <a:sym typeface="Red Hat Display"/>
            </a:endParaRPr>
          </a:p>
        </p:txBody>
      </p:sp>
      <p:sp>
        <p:nvSpPr>
          <p:cNvPr id="777" name="Google Shape;777;p63"/>
          <p:cNvSpPr txBox="1"/>
          <p:nvPr/>
        </p:nvSpPr>
        <p:spPr>
          <a:xfrm>
            <a:off x="379900" y="2054075"/>
            <a:ext cx="5365500" cy="314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ED670"/>
                </a:solidFill>
                <a:latin typeface="Red Hat Display"/>
                <a:ea typeface="Red Hat Display"/>
                <a:cs typeface="Red Hat Display"/>
                <a:sym typeface="Red Hat Display"/>
              </a:rPr>
              <a:t>GIVpower becomes seed collateral.</a:t>
            </a:r>
            <a:r>
              <a:rPr lang="en" sz="1300">
                <a:solidFill>
                  <a:schemeClr val="lt1"/>
                </a:solidFill>
                <a:latin typeface="Red Hat Display"/>
                <a:ea typeface="Red Hat Display"/>
                <a:cs typeface="Red Hat Display"/>
                <a:sym typeface="Red Hat Display"/>
              </a:rPr>
              <a:t> The GIV locked behind the project can collateralize the issuance of a new token for the project via a </a:t>
            </a:r>
            <a:r>
              <a:rPr lang="en" sz="1300">
                <a:solidFill>
                  <a:schemeClr val="lt1"/>
                </a:solidFill>
                <a:latin typeface="Red Hat Display"/>
                <a:ea typeface="Red Hat Display"/>
                <a:cs typeface="Red Hat Display"/>
                <a:sym typeface="Red Hat Display"/>
              </a:rPr>
              <a:t>Giveth bonding curve aka Gurve. These 1st supporters get discounted PROJ.</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b="1" lang="en" sz="1300">
                <a:solidFill>
                  <a:srgbClr val="FED670"/>
                </a:solidFill>
                <a:latin typeface="Red Hat Display"/>
                <a:ea typeface="Red Hat Display"/>
                <a:cs typeface="Red Hat Display"/>
                <a:sym typeface="Red Hat Display"/>
              </a:rPr>
              <a:t>Hatch as a Series A.</a:t>
            </a:r>
            <a:r>
              <a:rPr lang="en" sz="1300">
                <a:solidFill>
                  <a:schemeClr val="lt1"/>
                </a:solidFill>
                <a:latin typeface="Red Hat Display"/>
                <a:ea typeface="Red Hat Display"/>
                <a:cs typeface="Red Hat Display"/>
                <a:sym typeface="Red Hat Display"/>
              </a:rPr>
              <a:t> Additional capital for a project’s DAO can be raised right before launch. All </a:t>
            </a:r>
            <a:r>
              <a:rPr lang="en" sz="1300">
                <a:solidFill>
                  <a:schemeClr val="lt1"/>
                </a:solidFill>
                <a:latin typeface="Red Hat Display"/>
                <a:ea typeface="Red Hat Display"/>
                <a:cs typeface="Red Hat Display"/>
                <a:sym typeface="Red Hat Display"/>
              </a:rPr>
              <a:t>$PROJ issued</a:t>
            </a:r>
            <a:r>
              <a:rPr lang="en" sz="1300">
                <a:solidFill>
                  <a:schemeClr val="lt1"/>
                </a:solidFill>
                <a:latin typeface="Red Hat Display"/>
                <a:ea typeface="Red Hat Display"/>
                <a:cs typeface="Red Hat Display"/>
                <a:sym typeface="Red Hat Display"/>
              </a:rPr>
              <a:t> at launch will be locked.</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b="1" lang="en" sz="1300">
                <a:solidFill>
                  <a:srgbClr val="FED670"/>
                </a:solidFill>
                <a:latin typeface="Red Hat Display"/>
                <a:ea typeface="Red Hat Display"/>
                <a:cs typeface="Red Hat Display"/>
                <a:sym typeface="Red Hat Display"/>
              </a:rPr>
              <a:t>$PROJ distributed fairly. </a:t>
            </a:r>
            <a:r>
              <a:rPr lang="en" sz="1300">
                <a:solidFill>
                  <a:schemeClr val="lt1"/>
                </a:solidFill>
                <a:latin typeface="Red Hat Display"/>
                <a:ea typeface="Red Hat Display"/>
                <a:cs typeface="Red Hat Display"/>
                <a:sym typeface="Red Hat Display"/>
              </a:rPr>
              <a:t>The community supporting the project as a nonprofit has earned reputation</a:t>
            </a:r>
            <a:r>
              <a:rPr lang="en" sz="1300">
                <a:solidFill>
                  <a:schemeClr val="lt1"/>
                </a:solidFill>
                <a:latin typeface="Red Hat Display"/>
                <a:ea typeface="Red Hat Display"/>
                <a:cs typeface="Red Hat Display"/>
                <a:sym typeface="Red Hat Display"/>
              </a:rPr>
              <a:t> tokens and will  be given locked </a:t>
            </a:r>
            <a:r>
              <a:rPr lang="en" sz="1300">
                <a:solidFill>
                  <a:schemeClr val="lt1"/>
                </a:solidFill>
                <a:latin typeface="Red Hat Display"/>
                <a:ea typeface="Red Hat Display"/>
                <a:cs typeface="Red Hat Display"/>
                <a:sym typeface="Red Hat Display"/>
              </a:rPr>
              <a:t>$PROJ</a:t>
            </a:r>
            <a:r>
              <a:rPr lang="en" sz="1300">
                <a:solidFill>
                  <a:schemeClr val="lt1"/>
                </a:solidFill>
                <a:latin typeface="Red Hat Display"/>
                <a:ea typeface="Red Hat Display"/>
                <a:cs typeface="Red Hat Display"/>
                <a:sym typeface="Red Hat Display"/>
              </a:rPr>
              <a:t>. Labor, expertise and capital all have upside and shared success.</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1200"/>
              </a:spcAft>
              <a:buClr>
                <a:schemeClr val="dk1"/>
              </a:buClr>
              <a:buSzPts val="1100"/>
              <a:buFont typeface="Arial"/>
              <a:buNone/>
            </a:pPr>
            <a:r>
              <a:rPr b="1" lang="en" sz="1300">
                <a:solidFill>
                  <a:srgbClr val="FED670"/>
                </a:solidFill>
                <a:latin typeface="Red Hat Display"/>
                <a:ea typeface="Red Hat Display"/>
                <a:cs typeface="Red Hat Display"/>
                <a:sym typeface="Red Hat Display"/>
              </a:rPr>
              <a:t>Continuous Series B. </a:t>
            </a:r>
            <a:r>
              <a:rPr lang="en" sz="1300">
                <a:solidFill>
                  <a:schemeClr val="lt1"/>
                </a:solidFill>
                <a:latin typeface="Red Hat Display"/>
                <a:ea typeface="Red Hat Display"/>
                <a:cs typeface="Red Hat Display"/>
                <a:sym typeface="Red Hat Display"/>
              </a:rPr>
              <a:t>Anyone can now invest into the DAO by sending GIV to the Gurve to issue liquid PROJ, raising the price of PROJ.</a:t>
            </a:r>
            <a:endParaRPr sz="1300">
              <a:solidFill>
                <a:schemeClr val="lt1"/>
              </a:solidFill>
              <a:latin typeface="Red Hat Display"/>
              <a:ea typeface="Red Hat Display"/>
              <a:cs typeface="Red Hat Display"/>
              <a:sym typeface="Red Hat Display"/>
            </a:endParaRPr>
          </a:p>
        </p:txBody>
      </p:sp>
      <p:pic>
        <p:nvPicPr>
          <p:cNvPr id="778" name="Google Shape;778;p63"/>
          <p:cNvPicPr preferRelativeResize="0"/>
          <p:nvPr/>
        </p:nvPicPr>
        <p:blipFill>
          <a:blip r:embed="rId6">
            <a:alphaModFix/>
          </a:blip>
          <a:stretch>
            <a:fillRect/>
          </a:stretch>
        </p:blipFill>
        <p:spPr>
          <a:xfrm rot="10800000">
            <a:off x="7748523" y="-21"/>
            <a:ext cx="1391502" cy="1955250"/>
          </a:xfrm>
          <a:prstGeom prst="rect">
            <a:avLst/>
          </a:prstGeom>
          <a:noFill/>
          <a:ln>
            <a:noFill/>
          </a:ln>
        </p:spPr>
      </p:pic>
      <p:sp>
        <p:nvSpPr>
          <p:cNvPr id="779" name="Google Shape;779;p63"/>
          <p:cNvSpPr txBox="1"/>
          <p:nvPr/>
        </p:nvSpPr>
        <p:spPr>
          <a:xfrm>
            <a:off x="379900" y="978875"/>
            <a:ext cx="83136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Red Hat Display"/>
                <a:ea typeface="Red Hat Display"/>
                <a:cs typeface="Red Hat Display"/>
                <a:sym typeface="Red Hat Display"/>
              </a:rPr>
              <a:t>The projects with the most GIV locked behind them will be supported in DAOifying their project, first with a r</a:t>
            </a:r>
            <a:r>
              <a:rPr lang="en" sz="1300">
                <a:solidFill>
                  <a:schemeClr val="lt1"/>
                </a:solidFill>
                <a:latin typeface="Red Hat Display"/>
                <a:ea typeface="Red Hat Display"/>
                <a:cs typeface="Red Hat Display"/>
                <a:sym typeface="Red Hat Display"/>
              </a:rPr>
              <a:t>eputation</a:t>
            </a:r>
            <a:r>
              <a:rPr lang="en" sz="1300">
                <a:solidFill>
                  <a:schemeClr val="lt1"/>
                </a:solidFill>
                <a:latin typeface="Red Hat Display"/>
                <a:ea typeface="Red Hat Display"/>
                <a:cs typeface="Red Hat Display"/>
                <a:sym typeface="Red Hat Display"/>
              </a:rPr>
              <a:t> DAO, governing their donations. When that succeeds, and a strategy for creating demand for a token can be </a:t>
            </a:r>
            <a:r>
              <a:rPr lang="en" sz="1300">
                <a:solidFill>
                  <a:schemeClr val="lt1"/>
                </a:solidFill>
                <a:latin typeface="Red Hat Display"/>
                <a:ea typeface="Red Hat Display"/>
                <a:cs typeface="Red Hat Display"/>
                <a:sym typeface="Red Hat Display"/>
              </a:rPr>
              <a:t>structured,</a:t>
            </a:r>
            <a:r>
              <a:rPr lang="en" sz="1300">
                <a:solidFill>
                  <a:schemeClr val="lt1"/>
                </a:solidFill>
                <a:latin typeface="Red Hat Display"/>
                <a:ea typeface="Red Hat Display"/>
                <a:cs typeface="Red Hat Display"/>
                <a:sym typeface="Red Hat Display"/>
              </a:rPr>
              <a:t> then we will help that project launch a Gurve. This mimics a </a:t>
            </a:r>
            <a:r>
              <a:rPr lang="en" sz="1300">
                <a:solidFill>
                  <a:schemeClr val="lt1"/>
                </a:solidFill>
                <a:latin typeface="Red Hat Display"/>
                <a:ea typeface="Red Hat Display"/>
                <a:cs typeface="Red Hat Display"/>
                <a:sym typeface="Red Hat Display"/>
              </a:rPr>
              <a:t>traditional</a:t>
            </a:r>
            <a:r>
              <a:rPr lang="en" sz="1300">
                <a:solidFill>
                  <a:schemeClr val="lt1"/>
                </a:solidFill>
                <a:latin typeface="Red Hat Display"/>
                <a:ea typeface="Red Hat Display"/>
                <a:cs typeface="Red Hat Display"/>
                <a:sym typeface="Red Hat Display"/>
              </a:rPr>
              <a:t> investment </a:t>
            </a:r>
            <a:r>
              <a:rPr lang="en" sz="1300">
                <a:solidFill>
                  <a:schemeClr val="lt1"/>
                </a:solidFill>
                <a:latin typeface="Red Hat Display"/>
                <a:ea typeface="Red Hat Display"/>
                <a:cs typeface="Red Hat Display"/>
                <a:sym typeface="Red Hat Display"/>
              </a:rPr>
              <a:t>pattern</a:t>
            </a:r>
            <a:r>
              <a:rPr lang="en" sz="1300">
                <a:solidFill>
                  <a:schemeClr val="lt1"/>
                </a:solidFill>
                <a:latin typeface="Red Hat Display"/>
                <a:ea typeface="Red Hat Display"/>
                <a:cs typeface="Red Hat Display"/>
                <a:sym typeface="Red Hat Display"/>
              </a:rPr>
              <a:t> but with advanced token engineering patterns built in, for integrating donations and investments together.</a:t>
            </a:r>
            <a:endParaRPr sz="1500">
              <a:solidFill>
                <a:schemeClr val="lt1"/>
              </a:solidFill>
              <a:latin typeface="Red Hat Display"/>
              <a:ea typeface="Red Hat Display"/>
              <a:cs typeface="Red Hat Display"/>
              <a:sym typeface="Red Hat Display"/>
            </a:endParaRPr>
          </a:p>
        </p:txBody>
      </p:sp>
      <p:pic>
        <p:nvPicPr>
          <p:cNvPr id="780" name="Google Shape;780;p63"/>
          <p:cNvPicPr preferRelativeResize="0"/>
          <p:nvPr/>
        </p:nvPicPr>
        <p:blipFill>
          <a:blip r:embed="rId7">
            <a:alphaModFix/>
          </a:blip>
          <a:stretch>
            <a:fillRect/>
          </a:stretch>
        </p:blipFill>
        <p:spPr>
          <a:xfrm>
            <a:off x="5530368" y="2189325"/>
            <a:ext cx="3587405" cy="30671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8"/>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48" name="Google Shape;148;p28"/>
          <p:cNvGrpSpPr/>
          <p:nvPr/>
        </p:nvGrpSpPr>
        <p:grpSpPr>
          <a:xfrm>
            <a:off x="8330688" y="10995400"/>
            <a:ext cx="7722611" cy="1173600"/>
            <a:chOff x="7543488" y="11065850"/>
            <a:chExt cx="7722611" cy="1173600"/>
          </a:xfrm>
        </p:grpSpPr>
        <p:sp>
          <p:nvSpPr>
            <p:cNvPr id="149" name="Google Shape;149;p28"/>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50" name="Google Shape;150;p28"/>
            <p:cNvPicPr preferRelativeResize="0"/>
            <p:nvPr/>
          </p:nvPicPr>
          <p:blipFill>
            <a:blip r:embed="rId4">
              <a:alphaModFix/>
            </a:blip>
            <a:stretch>
              <a:fillRect/>
            </a:stretch>
          </p:blipFill>
          <p:spPr>
            <a:xfrm>
              <a:off x="14410223" y="11142050"/>
              <a:ext cx="855875" cy="855875"/>
            </a:xfrm>
            <a:prstGeom prst="rect">
              <a:avLst/>
            </a:prstGeom>
            <a:noFill/>
            <a:ln>
              <a:noFill/>
            </a:ln>
          </p:spPr>
        </p:pic>
      </p:grpSp>
      <p:sp>
        <p:nvSpPr>
          <p:cNvPr id="151" name="Google Shape;151;p28"/>
          <p:cNvSpPr txBox="1"/>
          <p:nvPr>
            <p:ph idx="4294967295" type="ctrTitle"/>
          </p:nvPr>
        </p:nvSpPr>
        <p:spPr>
          <a:xfrm>
            <a:off x="0" y="329950"/>
            <a:ext cx="9144000" cy="660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2600">
                <a:solidFill>
                  <a:srgbClr val="FED670"/>
                </a:solidFill>
                <a:latin typeface="Red Hat Display ExtraBold"/>
                <a:ea typeface="Red Hat Display ExtraBold"/>
                <a:cs typeface="Red Hat Display ExtraBold"/>
                <a:sym typeface="Red Hat Display ExtraBold"/>
              </a:rPr>
              <a:t>The Problem: philanthropy is broken</a:t>
            </a:r>
            <a:endParaRPr sz="2600">
              <a:solidFill>
                <a:srgbClr val="FED670"/>
              </a:solidFill>
              <a:latin typeface="Red Hat Display ExtraBold"/>
              <a:ea typeface="Red Hat Display ExtraBold"/>
              <a:cs typeface="Red Hat Display ExtraBold"/>
              <a:sym typeface="Red Hat Display ExtraBold"/>
            </a:endParaRPr>
          </a:p>
        </p:txBody>
      </p:sp>
      <p:pic>
        <p:nvPicPr>
          <p:cNvPr id="152" name="Google Shape;152;p28"/>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153" name="Google Shape;153;p28"/>
          <p:cNvSpPr txBox="1"/>
          <p:nvPr>
            <p:ph idx="4294967295" type="ctrTitle"/>
          </p:nvPr>
        </p:nvSpPr>
        <p:spPr>
          <a:xfrm>
            <a:off x="261000" y="887250"/>
            <a:ext cx="8622000" cy="447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2000">
                <a:solidFill>
                  <a:schemeClr val="lt1"/>
                </a:solidFill>
                <a:latin typeface="Red Hat Display ExtraBold"/>
                <a:ea typeface="Red Hat Display ExtraBold"/>
                <a:cs typeface="Red Hat Display ExtraBold"/>
                <a:sym typeface="Red Hat Display ExtraBold"/>
              </a:rPr>
              <a:t>Hardly grows &amp; is based on sacrifice.</a:t>
            </a:r>
            <a:endParaRPr sz="2000">
              <a:solidFill>
                <a:schemeClr val="lt1"/>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t/>
            </a:r>
            <a:endParaRPr sz="1800">
              <a:latin typeface="Red Hat Text"/>
              <a:ea typeface="Red Hat Text"/>
              <a:cs typeface="Red Hat Text"/>
              <a:sym typeface="Red Hat Text"/>
            </a:endParaRPr>
          </a:p>
          <a:p>
            <a:pPr indent="0" lvl="0" marL="457200" rtl="0" algn="ctr">
              <a:spcBef>
                <a:spcPts val="0"/>
              </a:spcBef>
              <a:spcAft>
                <a:spcPts val="0"/>
              </a:spcAft>
              <a:buNone/>
            </a:pPr>
            <a:r>
              <a:t/>
            </a:r>
            <a:endParaRPr sz="1800">
              <a:latin typeface="Red Hat Text"/>
              <a:ea typeface="Red Hat Text"/>
              <a:cs typeface="Red Hat Text"/>
              <a:sym typeface="Red Hat Text"/>
            </a:endParaRPr>
          </a:p>
          <a:p>
            <a:pPr indent="0" lvl="0" marL="457200" rtl="0" algn="ctr">
              <a:spcBef>
                <a:spcPts val="0"/>
              </a:spcBef>
              <a:spcAft>
                <a:spcPts val="0"/>
              </a:spcAft>
              <a:buNone/>
            </a:pPr>
            <a:r>
              <a:t/>
            </a:r>
            <a:endParaRPr sz="1800">
              <a:latin typeface="Red Hat Text"/>
              <a:ea typeface="Red Hat Text"/>
              <a:cs typeface="Red Hat Text"/>
              <a:sym typeface="Red Hat Text"/>
            </a:endParaRPr>
          </a:p>
          <a:p>
            <a:pPr indent="0" lvl="0" marL="457200" rtl="0" algn="ctr">
              <a:spcBef>
                <a:spcPts val="0"/>
              </a:spcBef>
              <a:spcAft>
                <a:spcPts val="0"/>
              </a:spcAft>
              <a:buNone/>
            </a:pPr>
            <a:r>
              <a:t/>
            </a:r>
            <a:endParaRPr sz="1800">
              <a:latin typeface="Red Hat Text"/>
              <a:ea typeface="Red Hat Text"/>
              <a:cs typeface="Red Hat Text"/>
              <a:sym typeface="Red Hat Text"/>
            </a:endParaRPr>
          </a:p>
          <a:p>
            <a:pPr indent="0" lvl="0" marL="457200" rtl="0" algn="ctr">
              <a:spcBef>
                <a:spcPts val="0"/>
              </a:spcBef>
              <a:spcAft>
                <a:spcPts val="0"/>
              </a:spcAft>
              <a:buNone/>
            </a:pPr>
            <a:r>
              <a:t/>
            </a:r>
            <a:endParaRPr sz="1800">
              <a:latin typeface="Red Hat Text"/>
              <a:ea typeface="Red Hat Text"/>
              <a:cs typeface="Red Hat Text"/>
              <a:sym typeface="Red Hat Text"/>
            </a:endParaRPr>
          </a:p>
          <a:p>
            <a:pPr indent="0" lvl="0" marL="457200" rtl="0" algn="ctr">
              <a:spcBef>
                <a:spcPts val="0"/>
              </a:spcBef>
              <a:spcAft>
                <a:spcPts val="0"/>
              </a:spcAft>
              <a:buNone/>
            </a:pPr>
            <a:r>
              <a:t/>
            </a:r>
            <a:endParaRPr sz="1800">
              <a:latin typeface="Red Hat Text"/>
              <a:ea typeface="Red Hat Text"/>
              <a:cs typeface="Red Hat Text"/>
              <a:sym typeface="Red Hat Text"/>
            </a:endParaRPr>
          </a:p>
          <a:p>
            <a:pPr indent="0" lvl="0" marL="457200" rtl="0" algn="ctr">
              <a:spcBef>
                <a:spcPts val="0"/>
              </a:spcBef>
              <a:spcAft>
                <a:spcPts val="0"/>
              </a:spcAft>
              <a:buNone/>
            </a:pPr>
            <a:r>
              <a:t/>
            </a:r>
            <a:endParaRPr sz="1800">
              <a:latin typeface="Red Hat Text"/>
              <a:ea typeface="Red Hat Text"/>
              <a:cs typeface="Red Hat Text"/>
              <a:sym typeface="Red Hat Text"/>
            </a:endParaRPr>
          </a:p>
          <a:p>
            <a:pPr indent="0" lvl="0" marL="457200" rtl="0" algn="ctr">
              <a:spcBef>
                <a:spcPts val="0"/>
              </a:spcBef>
              <a:spcAft>
                <a:spcPts val="0"/>
              </a:spcAft>
              <a:buNone/>
            </a:pPr>
            <a:r>
              <a:t/>
            </a:r>
            <a:endParaRPr sz="1800">
              <a:latin typeface="Red Hat Text"/>
              <a:ea typeface="Red Hat Text"/>
              <a:cs typeface="Red Hat Text"/>
              <a:sym typeface="Red Hat Text"/>
            </a:endParaRPr>
          </a:p>
          <a:p>
            <a:pPr indent="0" lvl="0" marL="457200" rtl="0" algn="ctr">
              <a:spcBef>
                <a:spcPts val="0"/>
              </a:spcBef>
              <a:spcAft>
                <a:spcPts val="0"/>
              </a:spcAft>
              <a:buNone/>
            </a:pPr>
            <a:r>
              <a:t/>
            </a:r>
            <a:endParaRPr sz="1800">
              <a:latin typeface="Red Hat Text"/>
              <a:ea typeface="Red Hat Text"/>
              <a:cs typeface="Red Hat Text"/>
              <a:sym typeface="Red Hat Text"/>
            </a:endParaRPr>
          </a:p>
          <a:p>
            <a:pPr indent="0" lvl="0" marL="0" rtl="0" algn="l">
              <a:spcBef>
                <a:spcPts val="0"/>
              </a:spcBef>
              <a:spcAft>
                <a:spcPts val="0"/>
              </a:spcAft>
              <a:buNone/>
            </a:pPr>
            <a:r>
              <a:t/>
            </a:r>
            <a:endParaRPr sz="1100">
              <a:latin typeface="Red Hat Text"/>
              <a:ea typeface="Red Hat Text"/>
              <a:cs typeface="Red Hat Text"/>
              <a:sym typeface="Red Hat Text"/>
            </a:endParaRPr>
          </a:p>
          <a:p>
            <a:pPr indent="0" lvl="0" marL="0" rtl="0" algn="ctr">
              <a:lnSpc>
                <a:spcPct val="90000"/>
              </a:lnSpc>
              <a:spcBef>
                <a:spcPts val="0"/>
              </a:spcBef>
              <a:spcAft>
                <a:spcPts val="0"/>
              </a:spcAft>
              <a:buNone/>
            </a:pPr>
            <a:br>
              <a:rPr lang="en" sz="2200">
                <a:latin typeface="Red Hat Display ExtraBold"/>
                <a:ea typeface="Red Hat Display ExtraBold"/>
                <a:cs typeface="Red Hat Display ExtraBold"/>
                <a:sym typeface="Red Hat Display ExtraBold"/>
              </a:rPr>
            </a:br>
            <a:endParaRPr sz="2200">
              <a:latin typeface="Red Hat Display ExtraBold"/>
              <a:ea typeface="Red Hat Display ExtraBold"/>
              <a:cs typeface="Red Hat Display ExtraBold"/>
              <a:sym typeface="Red Hat Display ExtraBold"/>
            </a:endParaRPr>
          </a:p>
        </p:txBody>
      </p:sp>
      <p:sp>
        <p:nvSpPr>
          <p:cNvPr id="154" name="Google Shape;154;p28"/>
          <p:cNvSpPr/>
          <p:nvPr/>
        </p:nvSpPr>
        <p:spPr>
          <a:xfrm>
            <a:off x="307800" y="1590675"/>
            <a:ext cx="4120200" cy="2382300"/>
          </a:xfrm>
          <a:prstGeom prst="roundRect">
            <a:avLst>
              <a:gd fmla="val 16667" name="adj"/>
            </a:avLst>
          </a:prstGeom>
          <a:solidFill>
            <a:srgbClr val="E1458D"/>
          </a:solidFill>
          <a:ln cap="flat" cmpd="sng" w="76200">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ed Hat Text"/>
                <a:ea typeface="Red Hat Text"/>
                <a:cs typeface="Red Hat Text"/>
                <a:sym typeface="Red Hat Text"/>
              </a:rPr>
              <a:t>Nonprofits are overwhelmed &amp; under-resourced.</a:t>
            </a:r>
            <a:endParaRPr b="1" sz="2000">
              <a:solidFill>
                <a:schemeClr val="lt1"/>
              </a:solidFill>
              <a:latin typeface="Red Hat Text"/>
              <a:ea typeface="Red Hat Text"/>
              <a:cs typeface="Red Hat Text"/>
              <a:sym typeface="Red Hat Text"/>
            </a:endParaRPr>
          </a:p>
          <a:p>
            <a:pPr indent="0" lvl="0" marL="457200" rtl="0" algn="ctr">
              <a:spcBef>
                <a:spcPts val="0"/>
              </a:spcBef>
              <a:spcAft>
                <a:spcPts val="0"/>
              </a:spcAft>
              <a:buNone/>
            </a:pPr>
            <a:r>
              <a:t/>
            </a:r>
            <a:endParaRPr>
              <a:solidFill>
                <a:schemeClr val="lt1"/>
              </a:solidFill>
              <a:latin typeface="Red Hat Text"/>
              <a:ea typeface="Red Hat Text"/>
              <a:cs typeface="Red Hat Text"/>
              <a:sym typeface="Red Hat Text"/>
            </a:endParaRPr>
          </a:p>
          <a:p>
            <a:pPr indent="0" lvl="0" marL="457200" rtl="0" algn="ctr">
              <a:spcBef>
                <a:spcPts val="0"/>
              </a:spcBef>
              <a:spcAft>
                <a:spcPts val="0"/>
              </a:spcAft>
              <a:buNone/>
            </a:pPr>
            <a:r>
              <a:rPr lang="en">
                <a:solidFill>
                  <a:schemeClr val="lt1"/>
                </a:solidFill>
                <a:latin typeface="Red Hat Text"/>
                <a:ea typeface="Red Hat Text"/>
                <a:cs typeface="Red Hat Text"/>
                <a:sym typeface="Red Hat Text"/>
              </a:rPr>
              <a:t>They are in an </a:t>
            </a:r>
            <a:r>
              <a:rPr b="1" lang="en">
                <a:solidFill>
                  <a:schemeClr val="lt1"/>
                </a:solidFill>
                <a:latin typeface="Red Hat Text"/>
                <a:ea typeface="Red Hat Text"/>
                <a:cs typeface="Red Hat Text"/>
                <a:sym typeface="Red Hat Text"/>
              </a:rPr>
              <a:t>underfunded</a:t>
            </a:r>
            <a:r>
              <a:rPr lang="en">
                <a:solidFill>
                  <a:schemeClr val="lt1"/>
                </a:solidFill>
                <a:latin typeface="Red Hat Text"/>
                <a:ea typeface="Red Hat Text"/>
                <a:cs typeface="Red Hat Text"/>
                <a:sym typeface="Red Hat Text"/>
              </a:rPr>
              <a:t>, </a:t>
            </a:r>
            <a:r>
              <a:rPr b="1" lang="en">
                <a:solidFill>
                  <a:schemeClr val="lt1"/>
                </a:solidFill>
                <a:latin typeface="Red Hat Text"/>
                <a:ea typeface="Red Hat Text"/>
                <a:cs typeface="Red Hat Text"/>
                <a:sym typeface="Red Hat Text"/>
              </a:rPr>
              <a:t>unsustainable</a:t>
            </a:r>
            <a:r>
              <a:rPr lang="en">
                <a:solidFill>
                  <a:schemeClr val="lt1"/>
                </a:solidFill>
                <a:latin typeface="Red Hat Text"/>
                <a:ea typeface="Red Hat Text"/>
                <a:cs typeface="Red Hat Text"/>
                <a:sym typeface="Red Hat Text"/>
              </a:rPr>
              <a:t> &amp; </a:t>
            </a:r>
            <a:r>
              <a:rPr b="1" lang="en">
                <a:solidFill>
                  <a:schemeClr val="lt1"/>
                </a:solidFill>
                <a:latin typeface="Red Hat Text"/>
                <a:ea typeface="Red Hat Text"/>
                <a:cs typeface="Red Hat Text"/>
                <a:sym typeface="Red Hat Text"/>
              </a:rPr>
              <a:t>fragile</a:t>
            </a:r>
            <a:r>
              <a:rPr lang="en">
                <a:solidFill>
                  <a:schemeClr val="lt1"/>
                </a:solidFill>
                <a:latin typeface="Red Hat Text"/>
                <a:ea typeface="Red Hat Text"/>
                <a:cs typeface="Red Hat Text"/>
                <a:sym typeface="Red Hat Text"/>
              </a:rPr>
              <a:t> model that usually crashes when funding dries up. Furthermore, middlemen keep a big chunk of the money intended for impact. </a:t>
            </a:r>
            <a:endParaRPr>
              <a:solidFill>
                <a:schemeClr val="lt1"/>
              </a:solidFill>
            </a:endParaRPr>
          </a:p>
        </p:txBody>
      </p:sp>
      <p:sp>
        <p:nvSpPr>
          <p:cNvPr id="155" name="Google Shape;155;p28"/>
          <p:cNvSpPr/>
          <p:nvPr/>
        </p:nvSpPr>
        <p:spPr>
          <a:xfrm>
            <a:off x="4825900" y="1514475"/>
            <a:ext cx="3971400" cy="2453400"/>
          </a:xfrm>
          <a:prstGeom prst="roundRect">
            <a:avLst>
              <a:gd fmla="val 16667" name="adj"/>
            </a:avLst>
          </a:prstGeom>
          <a:solidFill>
            <a:srgbClr val="E1458D"/>
          </a:solidFill>
          <a:ln cap="flat" cmpd="sng" w="76200">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Red Hat Text"/>
                <a:ea typeface="Red Hat Text"/>
                <a:cs typeface="Red Hat Text"/>
                <a:sym typeface="Red Hat Text"/>
              </a:rPr>
              <a:t>Funders get donors fatigue, the have an opportunity cost &amp; NO UPSIDE.</a:t>
            </a:r>
            <a:r>
              <a:rPr b="1" lang="en" sz="2100">
                <a:solidFill>
                  <a:schemeClr val="lt1"/>
                </a:solidFill>
                <a:latin typeface="Red Hat Text"/>
                <a:ea typeface="Red Hat Text"/>
                <a:cs typeface="Red Hat Text"/>
                <a:sym typeface="Red Hat Text"/>
              </a:rPr>
              <a:t> </a:t>
            </a:r>
            <a:endParaRPr b="1" sz="2100">
              <a:solidFill>
                <a:schemeClr val="lt1"/>
              </a:solidFill>
              <a:latin typeface="Red Hat Text"/>
              <a:ea typeface="Red Hat Text"/>
              <a:cs typeface="Red Hat Text"/>
              <a:sym typeface="Red Hat Text"/>
            </a:endParaRPr>
          </a:p>
          <a:p>
            <a:pPr indent="0" lvl="0" marL="0" rtl="0" algn="ctr">
              <a:spcBef>
                <a:spcPts val="0"/>
              </a:spcBef>
              <a:spcAft>
                <a:spcPts val="0"/>
              </a:spcAft>
              <a:buNone/>
            </a:pPr>
            <a:r>
              <a:t/>
            </a:r>
            <a:endParaRPr>
              <a:solidFill>
                <a:schemeClr val="lt1"/>
              </a:solidFill>
              <a:latin typeface="Red Hat Text"/>
              <a:ea typeface="Red Hat Text"/>
              <a:cs typeface="Red Hat Text"/>
              <a:sym typeface="Red Hat Text"/>
            </a:endParaRPr>
          </a:p>
          <a:p>
            <a:pPr indent="0" lvl="0" marL="0" rtl="0" algn="ctr">
              <a:spcBef>
                <a:spcPts val="0"/>
              </a:spcBef>
              <a:spcAft>
                <a:spcPts val="0"/>
              </a:spcAft>
              <a:buNone/>
            </a:pPr>
            <a:r>
              <a:rPr lang="en">
                <a:solidFill>
                  <a:schemeClr val="lt1"/>
                </a:solidFill>
                <a:latin typeface="Red Hat Text"/>
                <a:ea typeface="Red Hat Text"/>
                <a:cs typeface="Red Hat Text"/>
                <a:sym typeface="Red Hat Text"/>
              </a:rPr>
              <a:t>Incentives for donating are poor, They can make an ROI with impact investing. </a:t>
            </a:r>
            <a:endParaRPr>
              <a:solidFill>
                <a:schemeClr val="lt1"/>
              </a:solidFill>
              <a:latin typeface="Red Hat Text"/>
              <a:ea typeface="Red Hat Text"/>
              <a:cs typeface="Red Hat Text"/>
              <a:sym typeface="Red Hat Text"/>
            </a:endParaRPr>
          </a:p>
          <a:p>
            <a:pPr indent="0" lvl="0" marL="457200" rtl="0" algn="ctr">
              <a:spcBef>
                <a:spcPts val="0"/>
              </a:spcBef>
              <a:spcAft>
                <a:spcPts val="0"/>
              </a:spcAft>
              <a:buNone/>
            </a:pPr>
            <a:r>
              <a:t/>
            </a:r>
            <a:endParaRPr>
              <a:solidFill>
                <a:schemeClr val="lt1"/>
              </a:solidFill>
            </a:endParaRPr>
          </a:p>
        </p:txBody>
      </p:sp>
      <p:sp>
        <p:nvSpPr>
          <p:cNvPr id="156" name="Google Shape;156;p28"/>
          <p:cNvSpPr txBox="1"/>
          <p:nvPr/>
        </p:nvSpPr>
        <p:spPr>
          <a:xfrm>
            <a:off x="661500" y="4287575"/>
            <a:ext cx="7722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Red Hat Text"/>
                <a:ea typeface="Red Hat Text"/>
                <a:cs typeface="Red Hat Text"/>
                <a:sym typeface="Red Hat Text"/>
              </a:rPr>
              <a:t>It’s a LOSE-LOSE game</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64"/>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786" name="Google Shape;786;p64"/>
          <p:cNvPicPr preferRelativeResize="0"/>
          <p:nvPr/>
        </p:nvPicPr>
        <p:blipFill>
          <a:blip r:embed="rId4">
            <a:alphaModFix/>
          </a:blip>
          <a:stretch>
            <a:fillRect/>
          </a:stretch>
        </p:blipFill>
        <p:spPr>
          <a:xfrm>
            <a:off x="9" y="0"/>
            <a:ext cx="2983632" cy="5143501"/>
          </a:xfrm>
          <a:prstGeom prst="rect">
            <a:avLst/>
          </a:prstGeom>
          <a:noFill/>
          <a:ln>
            <a:noFill/>
          </a:ln>
        </p:spPr>
      </p:pic>
      <p:grpSp>
        <p:nvGrpSpPr>
          <p:cNvPr id="787" name="Google Shape;787;p64"/>
          <p:cNvGrpSpPr/>
          <p:nvPr/>
        </p:nvGrpSpPr>
        <p:grpSpPr>
          <a:xfrm>
            <a:off x="8330688" y="10995400"/>
            <a:ext cx="7722611" cy="1173600"/>
            <a:chOff x="7543488" y="11065850"/>
            <a:chExt cx="7722611" cy="1173600"/>
          </a:xfrm>
        </p:grpSpPr>
        <p:sp>
          <p:nvSpPr>
            <p:cNvPr id="788" name="Google Shape;788;p64"/>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789" name="Google Shape;789;p64"/>
            <p:cNvPicPr preferRelativeResize="0"/>
            <p:nvPr/>
          </p:nvPicPr>
          <p:blipFill>
            <a:blip r:embed="rId5">
              <a:alphaModFix/>
            </a:blip>
            <a:stretch>
              <a:fillRect/>
            </a:stretch>
          </p:blipFill>
          <p:spPr>
            <a:xfrm>
              <a:off x="14410223" y="11142050"/>
              <a:ext cx="855875" cy="855875"/>
            </a:xfrm>
            <a:prstGeom prst="rect">
              <a:avLst/>
            </a:prstGeom>
            <a:noFill/>
            <a:ln>
              <a:noFill/>
            </a:ln>
          </p:spPr>
        </p:pic>
      </p:grpSp>
      <p:pic>
        <p:nvPicPr>
          <p:cNvPr id="790" name="Google Shape;790;p64"/>
          <p:cNvPicPr preferRelativeResize="0"/>
          <p:nvPr/>
        </p:nvPicPr>
        <p:blipFill rotWithShape="1">
          <a:blip r:embed="rId6">
            <a:alphaModFix/>
          </a:blip>
          <a:srcRect b="0" l="30138" r="0" t="0"/>
          <a:stretch/>
        </p:blipFill>
        <p:spPr>
          <a:xfrm>
            <a:off x="0" y="-106250"/>
            <a:ext cx="1086150" cy="1625525"/>
          </a:xfrm>
          <a:prstGeom prst="rect">
            <a:avLst/>
          </a:prstGeom>
          <a:noFill/>
          <a:ln>
            <a:noFill/>
          </a:ln>
        </p:spPr>
      </p:pic>
      <p:pic>
        <p:nvPicPr>
          <p:cNvPr id="791" name="Google Shape;791;p64"/>
          <p:cNvPicPr preferRelativeResize="0"/>
          <p:nvPr/>
        </p:nvPicPr>
        <p:blipFill rotWithShape="1">
          <a:blip r:embed="rId7">
            <a:alphaModFix/>
          </a:blip>
          <a:srcRect b="0" l="0" r="37745" t="0"/>
          <a:stretch/>
        </p:blipFill>
        <p:spPr>
          <a:xfrm>
            <a:off x="8330700" y="569725"/>
            <a:ext cx="813300" cy="1226355"/>
          </a:xfrm>
          <a:prstGeom prst="rect">
            <a:avLst/>
          </a:prstGeom>
          <a:noFill/>
          <a:ln>
            <a:noFill/>
          </a:ln>
        </p:spPr>
      </p:pic>
      <p:pic>
        <p:nvPicPr>
          <p:cNvPr id="792" name="Google Shape;792;p64"/>
          <p:cNvPicPr preferRelativeResize="0"/>
          <p:nvPr/>
        </p:nvPicPr>
        <p:blipFill rotWithShape="1">
          <a:blip r:embed="rId8">
            <a:alphaModFix/>
          </a:blip>
          <a:srcRect b="26492" l="0" r="0" t="0"/>
          <a:stretch/>
        </p:blipFill>
        <p:spPr>
          <a:xfrm>
            <a:off x="5152300" y="4458400"/>
            <a:ext cx="978400" cy="689550"/>
          </a:xfrm>
          <a:prstGeom prst="rect">
            <a:avLst/>
          </a:prstGeom>
          <a:noFill/>
          <a:ln>
            <a:noFill/>
          </a:ln>
        </p:spPr>
      </p:pic>
      <p:pic>
        <p:nvPicPr>
          <p:cNvPr id="793" name="Google Shape;793;p64"/>
          <p:cNvPicPr preferRelativeResize="0"/>
          <p:nvPr/>
        </p:nvPicPr>
        <p:blipFill>
          <a:blip r:embed="rId9">
            <a:alphaModFix/>
          </a:blip>
          <a:stretch>
            <a:fillRect/>
          </a:stretch>
        </p:blipFill>
        <p:spPr>
          <a:xfrm>
            <a:off x="476300" y="458301"/>
            <a:ext cx="8191401" cy="4359700"/>
          </a:xfrm>
          <a:prstGeom prst="rect">
            <a:avLst/>
          </a:prstGeom>
          <a:noFill/>
          <a:ln>
            <a:noFill/>
          </a:ln>
        </p:spPr>
      </p:pic>
      <p:pic>
        <p:nvPicPr>
          <p:cNvPr id="794" name="Google Shape;794;p64"/>
          <p:cNvPicPr preferRelativeResize="0"/>
          <p:nvPr/>
        </p:nvPicPr>
        <p:blipFill rotWithShape="1">
          <a:blip r:embed="rId10">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65"/>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800" name="Google Shape;800;p65"/>
          <p:cNvGrpSpPr/>
          <p:nvPr/>
        </p:nvGrpSpPr>
        <p:grpSpPr>
          <a:xfrm>
            <a:off x="8330688" y="10995400"/>
            <a:ext cx="7722611" cy="1173600"/>
            <a:chOff x="7543488" y="11065850"/>
            <a:chExt cx="7722611" cy="1173600"/>
          </a:xfrm>
        </p:grpSpPr>
        <p:sp>
          <p:nvSpPr>
            <p:cNvPr id="801" name="Google Shape;801;p65"/>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802" name="Google Shape;802;p65"/>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803" name="Google Shape;803;p65"/>
          <p:cNvPicPr preferRelativeResize="0"/>
          <p:nvPr/>
        </p:nvPicPr>
        <p:blipFill>
          <a:blip r:embed="rId5">
            <a:alphaModFix/>
          </a:blip>
          <a:stretch>
            <a:fillRect/>
          </a:stretch>
        </p:blipFill>
        <p:spPr>
          <a:xfrm rot="5400000">
            <a:off x="-830412" y="213311"/>
            <a:ext cx="5765048" cy="4104226"/>
          </a:xfrm>
          <a:prstGeom prst="rect">
            <a:avLst/>
          </a:prstGeom>
          <a:noFill/>
          <a:ln>
            <a:noFill/>
          </a:ln>
        </p:spPr>
      </p:pic>
      <p:grpSp>
        <p:nvGrpSpPr>
          <p:cNvPr id="804" name="Google Shape;804;p65"/>
          <p:cNvGrpSpPr/>
          <p:nvPr/>
        </p:nvGrpSpPr>
        <p:grpSpPr>
          <a:xfrm>
            <a:off x="-104547" y="670675"/>
            <a:ext cx="2575122" cy="1045900"/>
            <a:chOff x="577078" y="-41425"/>
            <a:chExt cx="2575122" cy="1045900"/>
          </a:xfrm>
        </p:grpSpPr>
        <p:sp>
          <p:nvSpPr>
            <p:cNvPr id="805" name="Google Shape;805;p65"/>
            <p:cNvSpPr txBox="1"/>
            <p:nvPr/>
          </p:nvSpPr>
          <p:spPr>
            <a:xfrm>
              <a:off x="814900" y="-41425"/>
              <a:ext cx="2337300" cy="680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Gurves</a:t>
              </a:r>
              <a:endParaRPr sz="4600">
                <a:solidFill>
                  <a:schemeClr val="dk1"/>
                </a:solidFill>
                <a:latin typeface="Red Hat Display Black"/>
                <a:ea typeface="Red Hat Display Black"/>
                <a:cs typeface="Red Hat Display Black"/>
                <a:sym typeface="Red Hat Display Black"/>
              </a:endParaRPr>
            </a:p>
          </p:txBody>
        </p:sp>
        <p:pic>
          <p:nvPicPr>
            <p:cNvPr id="806" name="Google Shape;806;p65"/>
            <p:cNvPicPr preferRelativeResize="0"/>
            <p:nvPr/>
          </p:nvPicPr>
          <p:blipFill rotWithShape="1">
            <a:blip r:embed="rId6">
              <a:alphaModFix/>
            </a:blip>
            <a:srcRect b="14429" l="0" r="0" t="-14430"/>
            <a:stretch/>
          </p:blipFill>
          <p:spPr>
            <a:xfrm>
              <a:off x="577078" y="333100"/>
              <a:ext cx="1788100" cy="671375"/>
            </a:xfrm>
            <a:prstGeom prst="rect">
              <a:avLst/>
            </a:prstGeom>
            <a:noFill/>
            <a:ln>
              <a:noFill/>
            </a:ln>
          </p:spPr>
        </p:pic>
      </p:grpSp>
      <p:pic>
        <p:nvPicPr>
          <p:cNvPr id="807" name="Google Shape;807;p65"/>
          <p:cNvPicPr preferRelativeResize="0"/>
          <p:nvPr/>
        </p:nvPicPr>
        <p:blipFill>
          <a:blip r:embed="rId7">
            <a:alphaModFix/>
          </a:blip>
          <a:stretch>
            <a:fillRect/>
          </a:stretch>
        </p:blipFill>
        <p:spPr>
          <a:xfrm>
            <a:off x="2765575" y="175325"/>
            <a:ext cx="6138675" cy="4792851"/>
          </a:xfrm>
          <a:prstGeom prst="rect">
            <a:avLst/>
          </a:prstGeom>
          <a:noFill/>
          <a:ln>
            <a:noFill/>
          </a:ln>
        </p:spPr>
      </p:pic>
      <p:pic>
        <p:nvPicPr>
          <p:cNvPr id="808" name="Google Shape;808;p65"/>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66"/>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814" name="Google Shape;814;p66"/>
          <p:cNvGrpSpPr/>
          <p:nvPr/>
        </p:nvGrpSpPr>
        <p:grpSpPr>
          <a:xfrm>
            <a:off x="8330688" y="10995400"/>
            <a:ext cx="7722611" cy="1173600"/>
            <a:chOff x="7543488" y="11065850"/>
            <a:chExt cx="7722611" cy="1173600"/>
          </a:xfrm>
        </p:grpSpPr>
        <p:sp>
          <p:nvSpPr>
            <p:cNvPr id="815" name="Google Shape;815;p66"/>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816" name="Google Shape;816;p66"/>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817" name="Google Shape;817;p66"/>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818" name="Google Shape;818;p66"/>
          <p:cNvPicPr preferRelativeResize="0"/>
          <p:nvPr/>
        </p:nvPicPr>
        <p:blipFill rotWithShape="1">
          <a:blip r:embed="rId6">
            <a:alphaModFix/>
          </a:blip>
          <a:srcRect b="0" l="0" r="50673" t="0"/>
          <a:stretch/>
        </p:blipFill>
        <p:spPr>
          <a:xfrm>
            <a:off x="4826601" y="257575"/>
            <a:ext cx="3883351" cy="4628327"/>
          </a:xfrm>
          <a:prstGeom prst="rect">
            <a:avLst/>
          </a:prstGeom>
          <a:noFill/>
          <a:ln>
            <a:noFill/>
          </a:ln>
        </p:spPr>
      </p:pic>
      <p:pic>
        <p:nvPicPr>
          <p:cNvPr id="819" name="Google Shape;819;p66"/>
          <p:cNvPicPr preferRelativeResize="0"/>
          <p:nvPr/>
        </p:nvPicPr>
        <p:blipFill rotWithShape="1">
          <a:blip r:embed="rId6">
            <a:alphaModFix/>
          </a:blip>
          <a:srcRect b="0" l="50298" r="0" t="0"/>
          <a:stretch/>
        </p:blipFill>
        <p:spPr>
          <a:xfrm>
            <a:off x="328270" y="257575"/>
            <a:ext cx="3912924" cy="4628327"/>
          </a:xfrm>
          <a:prstGeom prst="rect">
            <a:avLst/>
          </a:prstGeom>
          <a:noFill/>
          <a:ln>
            <a:noFill/>
          </a:ln>
        </p:spPr>
      </p:pic>
      <p:pic>
        <p:nvPicPr>
          <p:cNvPr id="820" name="Google Shape;820;p66"/>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67"/>
          <p:cNvPicPr preferRelativeResize="0"/>
          <p:nvPr/>
        </p:nvPicPr>
        <p:blipFill>
          <a:blip r:embed="rId3">
            <a:alphaModFix/>
          </a:blip>
          <a:stretch>
            <a:fillRect/>
          </a:stretch>
        </p:blipFill>
        <p:spPr>
          <a:xfrm>
            <a:off x="1" y="1632977"/>
            <a:ext cx="2540749" cy="3567398"/>
          </a:xfrm>
          <a:prstGeom prst="rect">
            <a:avLst/>
          </a:prstGeom>
          <a:noFill/>
          <a:ln>
            <a:noFill/>
          </a:ln>
        </p:spPr>
      </p:pic>
      <p:pic>
        <p:nvPicPr>
          <p:cNvPr id="826" name="Google Shape;826;p67"/>
          <p:cNvPicPr preferRelativeResize="0"/>
          <p:nvPr/>
        </p:nvPicPr>
        <p:blipFill>
          <a:blip r:embed="rId4">
            <a:alphaModFix/>
          </a:blip>
          <a:stretch>
            <a:fillRect/>
          </a:stretch>
        </p:blipFill>
        <p:spPr>
          <a:xfrm>
            <a:off x="0" y="0"/>
            <a:ext cx="9144003" cy="5147961"/>
          </a:xfrm>
          <a:prstGeom prst="rect">
            <a:avLst/>
          </a:prstGeom>
          <a:noFill/>
          <a:ln>
            <a:noFill/>
          </a:ln>
        </p:spPr>
      </p:pic>
      <p:grpSp>
        <p:nvGrpSpPr>
          <p:cNvPr id="827" name="Google Shape;827;p67"/>
          <p:cNvGrpSpPr/>
          <p:nvPr/>
        </p:nvGrpSpPr>
        <p:grpSpPr>
          <a:xfrm>
            <a:off x="8330688" y="10995400"/>
            <a:ext cx="7722611" cy="1173600"/>
            <a:chOff x="7543488" y="11065850"/>
            <a:chExt cx="7722611" cy="1173600"/>
          </a:xfrm>
        </p:grpSpPr>
        <p:sp>
          <p:nvSpPr>
            <p:cNvPr id="828" name="Google Shape;828;p67"/>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829" name="Google Shape;829;p67"/>
            <p:cNvPicPr preferRelativeResize="0"/>
            <p:nvPr/>
          </p:nvPicPr>
          <p:blipFill>
            <a:blip r:embed="rId5">
              <a:alphaModFix/>
            </a:blip>
            <a:stretch>
              <a:fillRect/>
            </a:stretch>
          </p:blipFill>
          <p:spPr>
            <a:xfrm>
              <a:off x="14410223" y="11142050"/>
              <a:ext cx="855875" cy="855875"/>
            </a:xfrm>
            <a:prstGeom prst="rect">
              <a:avLst/>
            </a:prstGeom>
            <a:noFill/>
            <a:ln>
              <a:noFill/>
            </a:ln>
          </p:spPr>
        </p:pic>
      </p:grpSp>
      <p:pic>
        <p:nvPicPr>
          <p:cNvPr id="830" name="Google Shape;830;p67"/>
          <p:cNvPicPr preferRelativeResize="0"/>
          <p:nvPr/>
        </p:nvPicPr>
        <p:blipFill>
          <a:blip r:embed="rId6">
            <a:alphaModFix/>
          </a:blip>
          <a:stretch>
            <a:fillRect/>
          </a:stretch>
        </p:blipFill>
        <p:spPr>
          <a:xfrm>
            <a:off x="3165640" y="76200"/>
            <a:ext cx="5978368" cy="5143498"/>
          </a:xfrm>
          <a:prstGeom prst="rect">
            <a:avLst/>
          </a:prstGeom>
          <a:noFill/>
          <a:ln>
            <a:noFill/>
          </a:ln>
        </p:spPr>
      </p:pic>
      <p:sp>
        <p:nvSpPr>
          <p:cNvPr id="831" name="Google Shape;831;p67"/>
          <p:cNvSpPr txBox="1"/>
          <p:nvPr/>
        </p:nvSpPr>
        <p:spPr>
          <a:xfrm>
            <a:off x="498550" y="2360375"/>
            <a:ext cx="34920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300">
                <a:solidFill>
                  <a:schemeClr val="dk1"/>
                </a:solidFill>
                <a:latin typeface="Red Hat Display Black"/>
                <a:ea typeface="Red Hat Display Black"/>
                <a:cs typeface="Red Hat Display Black"/>
                <a:sym typeface="Red Hat Display Black"/>
              </a:rPr>
              <a:t>GIVbacks</a:t>
            </a:r>
            <a:endParaRPr sz="5300">
              <a:solidFill>
                <a:schemeClr val="dk1"/>
              </a:solidFill>
              <a:latin typeface="Red Hat Display Black"/>
              <a:ea typeface="Red Hat Display Black"/>
              <a:cs typeface="Red Hat Display Black"/>
              <a:sym typeface="Red Hat Display Black"/>
            </a:endParaRPr>
          </a:p>
        </p:txBody>
      </p:sp>
      <p:sp>
        <p:nvSpPr>
          <p:cNvPr id="832" name="Google Shape;832;p67"/>
          <p:cNvSpPr txBox="1"/>
          <p:nvPr/>
        </p:nvSpPr>
        <p:spPr>
          <a:xfrm>
            <a:off x="653650" y="3197050"/>
            <a:ext cx="318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Where giving</a:t>
            </a:r>
            <a:r>
              <a:rPr lang="en" sz="2100">
                <a:solidFill>
                  <a:schemeClr val="dk1"/>
                </a:solidFill>
                <a:latin typeface="Red Hat Display Black"/>
                <a:ea typeface="Red Hat Display Black"/>
                <a:cs typeface="Red Hat Display Black"/>
                <a:sym typeface="Red Hat Display Black"/>
              </a:rPr>
              <a:t> gives back</a:t>
            </a:r>
            <a:endParaRPr sz="2100">
              <a:solidFill>
                <a:schemeClr val="dk1"/>
              </a:solidFill>
              <a:latin typeface="Red Hat Display Black"/>
              <a:ea typeface="Red Hat Display Black"/>
              <a:cs typeface="Red Hat Display Black"/>
              <a:sym typeface="Red Hat Display Black"/>
            </a:endParaRPr>
          </a:p>
        </p:txBody>
      </p:sp>
      <p:pic>
        <p:nvPicPr>
          <p:cNvPr id="833" name="Google Shape;833;p67"/>
          <p:cNvPicPr preferRelativeResize="0"/>
          <p:nvPr/>
        </p:nvPicPr>
        <p:blipFill>
          <a:blip r:embed="rId7">
            <a:alphaModFix/>
          </a:blip>
          <a:stretch>
            <a:fillRect/>
          </a:stretch>
        </p:blipFill>
        <p:spPr>
          <a:xfrm>
            <a:off x="270775" y="3475950"/>
            <a:ext cx="2269968" cy="852300"/>
          </a:xfrm>
          <a:prstGeom prst="rect">
            <a:avLst/>
          </a:prstGeom>
          <a:noFill/>
          <a:ln>
            <a:noFill/>
          </a:ln>
        </p:spPr>
      </p:pic>
      <p:pic>
        <p:nvPicPr>
          <p:cNvPr id="834" name="Google Shape;834;p67"/>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68"/>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840" name="Google Shape;840;p68"/>
          <p:cNvPicPr preferRelativeResize="0"/>
          <p:nvPr/>
        </p:nvPicPr>
        <p:blipFill rotWithShape="1">
          <a:blip r:embed="rId4">
            <a:alphaModFix/>
          </a:blip>
          <a:srcRect b="10104" l="39357" r="0" t="0"/>
          <a:stretch/>
        </p:blipFill>
        <p:spPr>
          <a:xfrm>
            <a:off x="0" y="2441325"/>
            <a:ext cx="1594124" cy="2722125"/>
          </a:xfrm>
          <a:prstGeom prst="rect">
            <a:avLst/>
          </a:prstGeom>
          <a:noFill/>
          <a:ln>
            <a:noFill/>
          </a:ln>
        </p:spPr>
      </p:pic>
      <p:sp>
        <p:nvSpPr>
          <p:cNvPr id="841" name="Google Shape;841;p68"/>
          <p:cNvSpPr txBox="1"/>
          <p:nvPr/>
        </p:nvSpPr>
        <p:spPr>
          <a:xfrm>
            <a:off x="710675" y="265925"/>
            <a:ext cx="7804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ed Hat Display"/>
                <a:ea typeface="Red Hat Display"/>
                <a:cs typeface="Red Hat Display"/>
                <a:sym typeface="Red Hat Display"/>
              </a:rPr>
              <a:t>Giveth offers lucrative rewards to donors while attracting and rewarding long-term </a:t>
            </a:r>
            <a:r>
              <a:rPr b="1" lang="en" sz="2500">
                <a:solidFill>
                  <a:schemeClr val="lt1"/>
                </a:solidFill>
                <a:latin typeface="Red Hat Display"/>
                <a:ea typeface="Red Hat Display"/>
                <a:cs typeface="Red Hat Display"/>
                <a:sym typeface="Red Hat Display"/>
              </a:rPr>
              <a:t>holders</a:t>
            </a:r>
            <a:endParaRPr b="1" sz="2500">
              <a:solidFill>
                <a:schemeClr val="lt1"/>
              </a:solidFill>
              <a:latin typeface="Red Hat Display"/>
              <a:ea typeface="Red Hat Display"/>
              <a:cs typeface="Red Hat Display"/>
              <a:sym typeface="Red Hat Display"/>
            </a:endParaRPr>
          </a:p>
        </p:txBody>
      </p:sp>
      <p:sp>
        <p:nvSpPr>
          <p:cNvPr id="842" name="Google Shape;842;p68"/>
          <p:cNvSpPr txBox="1"/>
          <p:nvPr/>
        </p:nvSpPr>
        <p:spPr>
          <a:xfrm>
            <a:off x="1408625" y="1220225"/>
            <a:ext cx="6408300" cy="1656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10">
                <a:solidFill>
                  <a:schemeClr val="lt1"/>
                </a:solidFill>
                <a:latin typeface="Red Hat Display"/>
                <a:ea typeface="Red Hat Display"/>
                <a:cs typeface="Red Hat Display"/>
                <a:sym typeface="Red Hat Display"/>
              </a:rPr>
              <a:t>The </a:t>
            </a:r>
            <a:r>
              <a:rPr b="1" lang="en" sz="1210">
                <a:solidFill>
                  <a:schemeClr val="lt1"/>
                </a:solidFill>
                <a:latin typeface="Red Hat Display"/>
                <a:ea typeface="Red Hat Display"/>
                <a:cs typeface="Red Hat Display"/>
                <a:sym typeface="Red Hat Display"/>
              </a:rPr>
              <a:t>GIVfarm</a:t>
            </a:r>
            <a:r>
              <a:rPr lang="en" sz="1210">
                <a:solidFill>
                  <a:schemeClr val="lt1"/>
                </a:solidFill>
                <a:latin typeface="Red Hat Display"/>
                <a:ea typeface="Red Hat Display"/>
                <a:cs typeface="Red Hat Display"/>
                <a:sym typeface="Red Hat Display"/>
              </a:rPr>
              <a:t> provides various liquidity farms on Mainnet and Gnosis Chain - as well as single asset GIV staking on Gnosis Chain. </a:t>
            </a:r>
            <a:br>
              <a:rPr lang="en" sz="1210">
                <a:solidFill>
                  <a:schemeClr val="lt1"/>
                </a:solidFill>
                <a:latin typeface="Red Hat Display"/>
                <a:ea typeface="Red Hat Display"/>
                <a:cs typeface="Red Hat Display"/>
                <a:sym typeface="Red Hat Display"/>
              </a:rPr>
            </a:br>
            <a:endParaRPr sz="121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rPr lang="en" sz="1210">
                <a:solidFill>
                  <a:schemeClr val="lt1"/>
                </a:solidFill>
                <a:latin typeface="Red Hat Display"/>
                <a:ea typeface="Red Hat Display"/>
                <a:cs typeface="Red Hat Display"/>
                <a:sym typeface="Red Hat Display"/>
              </a:rPr>
              <a:t>The APRs are high without hurting our economy in the short term because of our </a:t>
            </a:r>
            <a:r>
              <a:rPr b="1" lang="en" sz="1210">
                <a:solidFill>
                  <a:srgbClr val="FED670"/>
                </a:solidFill>
                <a:latin typeface="Red Hat Display"/>
                <a:ea typeface="Red Hat Display"/>
                <a:cs typeface="Red Hat Display"/>
                <a:sym typeface="Red Hat Display"/>
              </a:rPr>
              <a:t>GIVstream</a:t>
            </a:r>
            <a:r>
              <a:rPr lang="en" sz="1210">
                <a:solidFill>
                  <a:schemeClr val="lt1"/>
                </a:solidFill>
                <a:latin typeface="Red Hat Display"/>
                <a:ea typeface="Red Hat Display"/>
                <a:cs typeface="Red Hat Display"/>
                <a:sym typeface="Red Hat Display"/>
              </a:rPr>
              <a:t>. When you harvest rewards from the GIVfarm you are not only earning instantly claimable rewards but also receiving and augmenting your own personal continuous stream of GIV.</a:t>
            </a:r>
            <a:endParaRPr sz="1210">
              <a:solidFill>
                <a:schemeClr val="lt1"/>
              </a:solidFill>
              <a:latin typeface="Red Hat Display"/>
              <a:ea typeface="Red Hat Display"/>
              <a:cs typeface="Red Hat Display"/>
              <a:sym typeface="Red Hat Display"/>
            </a:endParaRPr>
          </a:p>
        </p:txBody>
      </p:sp>
      <p:pic>
        <p:nvPicPr>
          <p:cNvPr id="843" name="Google Shape;843;p68"/>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844" name="Google Shape;844;p68"/>
          <p:cNvPicPr preferRelativeResize="0"/>
          <p:nvPr/>
        </p:nvPicPr>
        <p:blipFill>
          <a:blip r:embed="rId6">
            <a:alphaModFix/>
          </a:blip>
          <a:stretch>
            <a:fillRect/>
          </a:stretch>
        </p:blipFill>
        <p:spPr>
          <a:xfrm>
            <a:off x="1013275" y="2876224"/>
            <a:ext cx="7117450" cy="20817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69"/>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850" name="Google Shape;850;p69"/>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851" name="Google Shape;851;p69"/>
          <p:cNvSpPr txBox="1"/>
          <p:nvPr/>
        </p:nvSpPr>
        <p:spPr>
          <a:xfrm>
            <a:off x="701875" y="265900"/>
            <a:ext cx="780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ED670"/>
                </a:solidFill>
                <a:latin typeface="Red Hat Display"/>
                <a:ea typeface="Red Hat Display"/>
                <a:cs typeface="Red Hat Display"/>
                <a:sym typeface="Red Hat Display"/>
              </a:rPr>
              <a:t>GIV</a:t>
            </a:r>
            <a:r>
              <a:rPr b="1" lang="en" sz="1800">
                <a:solidFill>
                  <a:schemeClr val="lt1"/>
                </a:solidFill>
                <a:latin typeface="Red Hat Display"/>
                <a:ea typeface="Red Hat Display"/>
                <a:cs typeface="Red Hat Display"/>
                <a:sym typeface="Red Hat Display"/>
              </a:rPr>
              <a:t> is the governance token that fuels and directs the GIVeconomy</a:t>
            </a:r>
            <a:endParaRPr b="1" sz="1800">
              <a:solidFill>
                <a:schemeClr val="lt1"/>
              </a:solidFill>
              <a:latin typeface="Red Hat Display"/>
              <a:ea typeface="Red Hat Display"/>
              <a:cs typeface="Red Hat Display"/>
              <a:sym typeface="Red Hat Display"/>
            </a:endParaRPr>
          </a:p>
        </p:txBody>
      </p:sp>
      <p:sp>
        <p:nvSpPr>
          <p:cNvPr id="852" name="Google Shape;852;p69"/>
          <p:cNvSpPr txBox="1"/>
          <p:nvPr/>
        </p:nvSpPr>
        <p:spPr>
          <a:xfrm>
            <a:off x="576000" y="796363"/>
            <a:ext cx="7852500" cy="159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Our community can participate in the </a:t>
            </a:r>
            <a:r>
              <a:rPr lang="en" sz="1010">
                <a:solidFill>
                  <a:srgbClr val="FED670"/>
                </a:solidFill>
                <a:latin typeface="Red Hat Display"/>
                <a:ea typeface="Red Hat Display"/>
                <a:cs typeface="Red Hat Display"/>
                <a:sym typeface="Red Hat Display"/>
              </a:rPr>
              <a:t>GIVeconomy</a:t>
            </a:r>
            <a:r>
              <a:rPr lang="en" sz="1010">
                <a:solidFill>
                  <a:schemeClr val="lt1"/>
                </a:solidFill>
                <a:latin typeface="Red Hat Display"/>
                <a:ea typeface="Red Hat Display"/>
                <a:cs typeface="Red Hat Display"/>
                <a:sym typeface="Red Hat Display"/>
              </a:rPr>
              <a:t> in the following ways:</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From December 24, 2021 onward, eligible recipients can claim their </a:t>
            </a:r>
            <a:r>
              <a:rPr b="1" lang="en" sz="1010">
                <a:solidFill>
                  <a:srgbClr val="FED670"/>
                </a:solidFill>
                <a:latin typeface="Red Hat Display"/>
                <a:ea typeface="Red Hat Display"/>
                <a:cs typeface="Red Hat Display"/>
                <a:sym typeface="Red Hat Display"/>
              </a:rPr>
              <a:t>GIVdrop</a:t>
            </a:r>
            <a:r>
              <a:rPr lang="en" sz="1010">
                <a:solidFill>
                  <a:schemeClr val="lt1"/>
                </a:solidFill>
                <a:latin typeface="Red Hat Display"/>
                <a:ea typeface="Red Hat Display"/>
                <a:cs typeface="Red Hat Display"/>
                <a:sym typeface="Red Hat Display"/>
              </a:rPr>
              <a:t> on Gnosis Chain.</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Donors to verified projects on Giveth get rewards from </a:t>
            </a:r>
            <a:r>
              <a:rPr b="1" lang="en" sz="1010">
                <a:solidFill>
                  <a:srgbClr val="FED670"/>
                </a:solidFill>
                <a:latin typeface="Red Hat Display"/>
                <a:ea typeface="Red Hat Display"/>
                <a:cs typeface="Red Hat Display"/>
                <a:sym typeface="Red Hat Display"/>
              </a:rPr>
              <a:t>GIVbacks</a:t>
            </a:r>
            <a:r>
              <a:rPr lang="en" sz="1010">
                <a:solidFill>
                  <a:schemeClr val="lt1"/>
                </a:solidFill>
                <a:latin typeface="Red Hat Display"/>
                <a:ea typeface="Red Hat Display"/>
                <a:cs typeface="Red Hat Display"/>
                <a:sym typeface="Red Hat Display"/>
              </a:rPr>
              <a:t>.</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Liquidity providers and stakers can earn rewards in the </a:t>
            </a:r>
            <a:r>
              <a:rPr b="1" lang="en" sz="1010">
                <a:solidFill>
                  <a:srgbClr val="FED670"/>
                </a:solidFill>
                <a:latin typeface="Red Hat Display"/>
                <a:ea typeface="Red Hat Display"/>
                <a:cs typeface="Red Hat Display"/>
                <a:sym typeface="Red Hat Display"/>
              </a:rPr>
              <a:t>GIVfarm</a:t>
            </a:r>
            <a:r>
              <a:rPr lang="en" sz="1010">
                <a:solidFill>
                  <a:schemeClr val="lt1"/>
                </a:solidFill>
                <a:latin typeface="Red Hat Display"/>
                <a:ea typeface="Red Hat Display"/>
                <a:cs typeface="Red Hat Display"/>
                <a:sym typeface="Red Hat Display"/>
              </a:rPr>
              <a:t>.</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All GIV holders can create and/or vote on proposals in the </a:t>
            </a:r>
            <a:r>
              <a:rPr b="1" lang="en" sz="1010">
                <a:solidFill>
                  <a:srgbClr val="FED670"/>
                </a:solidFill>
                <a:latin typeface="Red Hat Display"/>
                <a:ea typeface="Red Hat Display"/>
                <a:cs typeface="Red Hat Display"/>
                <a:sym typeface="Red Hat Display"/>
              </a:rPr>
              <a:t>GIVgarden</a:t>
            </a:r>
            <a:r>
              <a:rPr lang="en" sz="1010">
                <a:solidFill>
                  <a:schemeClr val="lt1"/>
                </a:solidFill>
                <a:latin typeface="Red Hat Display"/>
                <a:ea typeface="Red Hat Display"/>
                <a:cs typeface="Red Hat Display"/>
                <a:sym typeface="Red Hat Display"/>
              </a:rPr>
              <a:t>.</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Anyone who claims GIV from their participation in the GIVeconomy gets a continuous flow of GIV from the </a:t>
            </a:r>
            <a:r>
              <a:rPr b="1" lang="en" sz="1010">
                <a:solidFill>
                  <a:srgbClr val="FED670"/>
                </a:solidFill>
                <a:latin typeface="Red Hat Display"/>
                <a:ea typeface="Red Hat Display"/>
                <a:cs typeface="Red Hat Display"/>
                <a:sym typeface="Red Hat Display"/>
              </a:rPr>
              <a:t>GIVstream</a:t>
            </a:r>
            <a:r>
              <a:rPr lang="en" sz="1010">
                <a:solidFill>
                  <a:schemeClr val="lt1"/>
                </a:solidFill>
                <a:latin typeface="Red Hat Display"/>
                <a:ea typeface="Red Hat Display"/>
                <a:cs typeface="Red Hat Display"/>
                <a:sym typeface="Red Hat Display"/>
              </a:rPr>
              <a:t> until December 23, 2026.</a:t>
            </a:r>
            <a:endParaRPr sz="1010">
              <a:solidFill>
                <a:schemeClr val="lt1"/>
              </a:solidFill>
              <a:latin typeface="Red Hat Display"/>
              <a:ea typeface="Red Hat Display"/>
              <a:cs typeface="Red Hat Display"/>
              <a:sym typeface="Red Hat Display"/>
            </a:endParaRPr>
          </a:p>
        </p:txBody>
      </p:sp>
      <p:pic>
        <p:nvPicPr>
          <p:cNvPr id="853" name="Google Shape;853;p69"/>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854" name="Google Shape;854;p69"/>
          <p:cNvPicPr preferRelativeResize="0"/>
          <p:nvPr/>
        </p:nvPicPr>
        <p:blipFill>
          <a:blip r:embed="rId6">
            <a:alphaModFix/>
          </a:blip>
          <a:stretch>
            <a:fillRect/>
          </a:stretch>
        </p:blipFill>
        <p:spPr>
          <a:xfrm>
            <a:off x="3976425" y="2421375"/>
            <a:ext cx="3987948" cy="2243226"/>
          </a:xfrm>
          <a:prstGeom prst="rect">
            <a:avLst/>
          </a:prstGeom>
          <a:noFill/>
          <a:ln cap="flat" cmpd="sng" w="19050">
            <a:solidFill>
              <a:srgbClr val="FED670"/>
            </a:solidFill>
            <a:prstDash val="solid"/>
            <a:round/>
            <a:headEnd len="sm" w="sm" type="none"/>
            <a:tailEnd len="sm" w="sm" type="none"/>
          </a:ln>
        </p:spPr>
      </p:pic>
      <p:sp>
        <p:nvSpPr>
          <p:cNvPr id="855" name="Google Shape;855;p69"/>
          <p:cNvSpPr txBox="1"/>
          <p:nvPr/>
        </p:nvSpPr>
        <p:spPr>
          <a:xfrm>
            <a:off x="798375" y="2657838"/>
            <a:ext cx="2733300" cy="12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An amount of 1 billion GIV tokens were minted at the onset of the GIVeconomy.  90% of the GIV was put into the GIVstream and is being released continuously throughout the entire "GIViverse" over a period of 5 years (until December 23, 2026). </a:t>
            </a:r>
            <a:endParaRPr/>
          </a:p>
        </p:txBody>
      </p:sp>
      <p:sp>
        <p:nvSpPr>
          <p:cNvPr id="856" name="Google Shape;856;p69"/>
          <p:cNvSpPr txBox="1"/>
          <p:nvPr/>
        </p:nvSpPr>
        <p:spPr>
          <a:xfrm>
            <a:off x="3910725" y="4635550"/>
            <a:ext cx="4167300" cy="3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The distribution of the total supply of GIV throughout the GIViverse</a:t>
            </a:r>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70"/>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862" name="Google Shape;862;p70"/>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863" name="Google Shape;863;p70"/>
          <p:cNvSpPr txBox="1"/>
          <p:nvPr/>
        </p:nvSpPr>
        <p:spPr>
          <a:xfrm>
            <a:off x="701875" y="336375"/>
            <a:ext cx="780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ed Hat Display"/>
                <a:ea typeface="Red Hat Display"/>
                <a:cs typeface="Red Hat Display"/>
                <a:sym typeface="Red Hat Display"/>
              </a:rPr>
              <a:t>The </a:t>
            </a:r>
            <a:r>
              <a:rPr b="1" lang="en" sz="1800">
                <a:solidFill>
                  <a:srgbClr val="FED670"/>
                </a:solidFill>
                <a:latin typeface="Red Hat Display"/>
                <a:ea typeface="Red Hat Display"/>
                <a:cs typeface="Red Hat Display"/>
                <a:sym typeface="Red Hat Display"/>
              </a:rPr>
              <a:t>GIVstream</a:t>
            </a:r>
            <a:r>
              <a:rPr b="1" lang="en" sz="1800">
                <a:solidFill>
                  <a:schemeClr val="lt1"/>
                </a:solidFill>
                <a:latin typeface="Red Hat Display"/>
                <a:ea typeface="Red Hat Display"/>
                <a:cs typeface="Red Hat Display"/>
                <a:sym typeface="Red Hat Display"/>
              </a:rPr>
              <a:t> aligns community members with the long term success of Giveth and the GIVeconomy</a:t>
            </a:r>
            <a:endParaRPr b="1" sz="1800">
              <a:solidFill>
                <a:schemeClr val="lt1"/>
              </a:solidFill>
              <a:latin typeface="Red Hat Display"/>
              <a:ea typeface="Red Hat Display"/>
              <a:cs typeface="Red Hat Display"/>
              <a:sym typeface="Red Hat Display"/>
            </a:endParaRPr>
          </a:p>
        </p:txBody>
      </p:sp>
      <p:sp>
        <p:nvSpPr>
          <p:cNvPr id="864" name="Google Shape;864;p70"/>
          <p:cNvSpPr txBox="1"/>
          <p:nvPr/>
        </p:nvSpPr>
        <p:spPr>
          <a:xfrm>
            <a:off x="813825" y="1172175"/>
            <a:ext cx="2964600" cy="33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With the </a:t>
            </a:r>
            <a:r>
              <a:rPr b="1" lang="en" sz="1010">
                <a:solidFill>
                  <a:schemeClr val="lt1"/>
                </a:solidFill>
                <a:latin typeface="Red Hat Display"/>
                <a:ea typeface="Red Hat Display"/>
                <a:cs typeface="Red Hat Display"/>
                <a:sym typeface="Red Hat Display"/>
              </a:rPr>
              <a:t>GIVstream</a:t>
            </a:r>
            <a:r>
              <a:rPr lang="en" sz="1010">
                <a:solidFill>
                  <a:schemeClr val="lt1"/>
                </a:solidFill>
                <a:latin typeface="Red Hat Display"/>
                <a:ea typeface="Red Hat Display"/>
                <a:cs typeface="Red Hat Display"/>
                <a:sym typeface="Red Hat Display"/>
              </a:rPr>
              <a:t>, anyone who adds value to the GIVeconomy receives GIV continuously for up to 5 years from the GIVeconomy launch date.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GIV is rewarded  through participation in the GIVeconomy, part will be liquid and part will add to GIVstream flowrate. As the GIVeconomy grows &amp; stabilizes, more GIV becomes liquid and available for everyone.</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GIVstream flowrate is the rate (GIV/week) at which GIV becomes liquid.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O</a:t>
            </a:r>
            <a:r>
              <a:rPr lang="en" sz="1010">
                <a:solidFill>
                  <a:schemeClr val="lt1"/>
                </a:solidFill>
                <a:latin typeface="Red Hat Display"/>
                <a:ea typeface="Red Hat Display"/>
                <a:cs typeface="Red Hat Display"/>
                <a:sym typeface="Red Hat Display"/>
              </a:rPr>
              <a:t>n Gnosis Chain, </a:t>
            </a:r>
            <a:r>
              <a:rPr lang="en" sz="1010">
                <a:solidFill>
                  <a:schemeClr val="lt1"/>
                </a:solidFill>
                <a:latin typeface="Red Hat Display"/>
                <a:ea typeface="Red Hat Display"/>
                <a:cs typeface="Red Hat Display"/>
                <a:sym typeface="Red Hat Display"/>
              </a:rPr>
              <a:t>GIVstream flowrates are</a:t>
            </a:r>
            <a:r>
              <a:rPr lang="en" sz="1010">
                <a:solidFill>
                  <a:schemeClr val="lt1"/>
                </a:solidFill>
                <a:latin typeface="Red Hat Display"/>
                <a:ea typeface="Red Hat Display"/>
                <a:cs typeface="Red Hat Display"/>
                <a:sym typeface="Red Hat Display"/>
              </a:rPr>
              <a:t> given (or increased) by donating and getting GIVbacks, wrapping GIV to use in the GIVgarden, or staking in the GIVfarm; </a:t>
            </a:r>
            <a:endParaRPr sz="1010">
              <a:solidFill>
                <a:schemeClr val="lt1"/>
              </a:solidFill>
              <a:latin typeface="Red Hat Display"/>
              <a:ea typeface="Red Hat Display"/>
              <a:cs typeface="Red Hat Display"/>
              <a:sym typeface="Red Hat Display"/>
            </a:endParaRPr>
          </a:p>
          <a:p>
            <a:pPr indent="0" lvl="0" marL="45720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on Ethereum Mainnet by providing Mainnet liquidity and staking GIV or LP tokens in the GIVfarm on Mainnet.</a:t>
            </a:r>
            <a:endParaRPr sz="1010">
              <a:solidFill>
                <a:schemeClr val="lt1"/>
              </a:solidFill>
              <a:latin typeface="Red Hat Display"/>
              <a:ea typeface="Red Hat Display"/>
              <a:cs typeface="Red Hat Display"/>
              <a:sym typeface="Red Hat Display"/>
            </a:endParaRPr>
          </a:p>
        </p:txBody>
      </p:sp>
      <p:pic>
        <p:nvPicPr>
          <p:cNvPr id="865" name="Google Shape;865;p70"/>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866" name="Google Shape;866;p70"/>
          <p:cNvPicPr preferRelativeResize="0"/>
          <p:nvPr/>
        </p:nvPicPr>
        <p:blipFill>
          <a:blip r:embed="rId6">
            <a:alphaModFix/>
          </a:blip>
          <a:stretch>
            <a:fillRect/>
          </a:stretch>
        </p:blipFill>
        <p:spPr>
          <a:xfrm>
            <a:off x="4203175" y="1468581"/>
            <a:ext cx="4014725" cy="2189680"/>
          </a:xfrm>
          <a:prstGeom prst="rect">
            <a:avLst/>
          </a:prstGeom>
          <a:noFill/>
          <a:ln cap="flat" cmpd="sng" w="19050">
            <a:solidFill>
              <a:srgbClr val="E1458D"/>
            </a:solidFill>
            <a:prstDash val="solid"/>
            <a:round/>
            <a:headEnd len="sm" w="sm" type="none"/>
            <a:tailEnd len="sm" w="sm" type="none"/>
          </a:ln>
        </p:spPr>
      </p:pic>
      <p:sp>
        <p:nvSpPr>
          <p:cNvPr id="867" name="Google Shape;867;p70"/>
          <p:cNvSpPr txBox="1"/>
          <p:nvPr/>
        </p:nvSpPr>
        <p:spPr>
          <a:xfrm>
            <a:off x="4203175" y="3807175"/>
            <a:ext cx="4014600" cy="51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The GIVstream nurtures the GIVeconomy at inception by having only 10% of the total supply of GIV liquid and transferrable to start.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71"/>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873" name="Google Shape;873;p71"/>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874" name="Google Shape;874;p71"/>
          <p:cNvSpPr txBox="1"/>
          <p:nvPr/>
        </p:nvSpPr>
        <p:spPr>
          <a:xfrm>
            <a:off x="701875" y="521350"/>
            <a:ext cx="780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Red Hat Display"/>
                <a:ea typeface="Red Hat Display"/>
                <a:cs typeface="Red Hat Display"/>
                <a:sym typeface="Red Hat Display"/>
              </a:rPr>
              <a:t>The </a:t>
            </a:r>
            <a:r>
              <a:rPr b="1" lang="en" sz="2400">
                <a:solidFill>
                  <a:srgbClr val="FED670"/>
                </a:solidFill>
                <a:latin typeface="Red Hat Display"/>
                <a:ea typeface="Red Hat Display"/>
                <a:cs typeface="Red Hat Display"/>
                <a:sym typeface="Red Hat Display"/>
              </a:rPr>
              <a:t>GIVgarden</a:t>
            </a:r>
            <a:r>
              <a:rPr b="1" lang="en" sz="2400">
                <a:solidFill>
                  <a:schemeClr val="lt1"/>
                </a:solidFill>
                <a:latin typeface="Red Hat Display"/>
                <a:ea typeface="Red Hat Display"/>
                <a:cs typeface="Red Hat Display"/>
                <a:sym typeface="Red Hat Display"/>
              </a:rPr>
              <a:t>, the DAO governance platform</a:t>
            </a:r>
            <a:endParaRPr b="1" sz="2400">
              <a:solidFill>
                <a:schemeClr val="lt1"/>
              </a:solidFill>
              <a:latin typeface="Red Hat Display"/>
              <a:ea typeface="Red Hat Display"/>
              <a:cs typeface="Red Hat Display"/>
              <a:sym typeface="Red Hat Display"/>
            </a:endParaRPr>
          </a:p>
        </p:txBody>
      </p:sp>
      <p:sp>
        <p:nvSpPr>
          <p:cNvPr id="875" name="Google Shape;875;p71"/>
          <p:cNvSpPr txBox="1"/>
          <p:nvPr/>
        </p:nvSpPr>
        <p:spPr>
          <a:xfrm>
            <a:off x="576000" y="1321900"/>
            <a:ext cx="7852500" cy="19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Giveth has chosen the Gardens DAO governance platform developed in partnership with 1hive to allow GIV token holders to manage the DAO configurations and allocate funds to projects that are aligned with its mission, vision and values.</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10">
                <a:solidFill>
                  <a:schemeClr val="lt1"/>
                </a:solidFill>
                <a:latin typeface="Red Hat Display"/>
                <a:ea typeface="Red Hat Display"/>
                <a:cs typeface="Red Hat Display"/>
                <a:sym typeface="Red Hat Display"/>
              </a:rPr>
              <a:t>The main tools used for governance in the </a:t>
            </a:r>
            <a:r>
              <a:rPr b="1" lang="en" sz="1010" u="sng">
                <a:solidFill>
                  <a:schemeClr val="hlink"/>
                </a:solidFill>
                <a:latin typeface="Red Hat Display"/>
                <a:ea typeface="Red Hat Display"/>
                <a:cs typeface="Red Hat Display"/>
                <a:sym typeface="Red Hat Display"/>
                <a:hlinkClick r:id="rId5"/>
              </a:rPr>
              <a:t>GIVgarden</a:t>
            </a:r>
            <a:r>
              <a:rPr lang="en" sz="1010">
                <a:solidFill>
                  <a:schemeClr val="lt1"/>
                </a:solidFill>
                <a:latin typeface="Red Hat Display"/>
                <a:ea typeface="Red Hat Display"/>
                <a:cs typeface="Red Hat Display"/>
                <a:sym typeface="Red Hat Display"/>
              </a:rPr>
              <a:t> are Conviction Voting and Tao Voting.</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The unique feature of </a:t>
            </a:r>
            <a:r>
              <a:rPr b="1" lang="en" sz="1010">
                <a:solidFill>
                  <a:srgbClr val="E1458D"/>
                </a:solidFill>
                <a:latin typeface="Red Hat Display"/>
                <a:ea typeface="Red Hat Display"/>
                <a:cs typeface="Red Hat Display"/>
                <a:sym typeface="Red Hat Display"/>
              </a:rPr>
              <a:t>Conviction Voting</a:t>
            </a:r>
            <a:r>
              <a:rPr lang="en" sz="1010">
                <a:solidFill>
                  <a:schemeClr val="lt1"/>
                </a:solidFill>
                <a:latin typeface="Red Hat Display"/>
                <a:ea typeface="Red Hat Display"/>
                <a:cs typeface="Red Hat Display"/>
                <a:sym typeface="Red Hat Display"/>
              </a:rPr>
              <a:t> is that, instead of voting yes or no on proposals, you stake GIV behind proposals that align with your values.</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b="1" lang="en" sz="1010">
                <a:solidFill>
                  <a:srgbClr val="E1458D"/>
                </a:solidFill>
                <a:latin typeface="Red Hat Display"/>
                <a:ea typeface="Red Hat Display"/>
                <a:cs typeface="Red Hat Display"/>
                <a:sym typeface="Red Hat Display"/>
              </a:rPr>
              <a:t>Tao Voting</a:t>
            </a:r>
            <a:r>
              <a:rPr lang="en" sz="1010">
                <a:solidFill>
                  <a:schemeClr val="lt1"/>
                </a:solidFill>
                <a:latin typeface="Red Hat Display"/>
                <a:ea typeface="Red Hat Display"/>
                <a:cs typeface="Red Hat Display"/>
                <a:sym typeface="Red Hat Display"/>
              </a:rPr>
              <a:t> is a YES/NO decision making tool, with the option of delegation, that is used in the GIVgarden to make important, non-financial decisions for the DAO: updating DAO parameters, fixing bugs, adding new features to the DAO and/or for emergency situations such as an attack to the DAO treasury.</a:t>
            </a:r>
            <a:endParaRPr sz="1010">
              <a:solidFill>
                <a:schemeClr val="lt1"/>
              </a:solidFill>
              <a:latin typeface="Red Hat Display"/>
              <a:ea typeface="Red Hat Display"/>
              <a:cs typeface="Red Hat Display"/>
              <a:sym typeface="Red Hat Display"/>
            </a:endParaRPr>
          </a:p>
        </p:txBody>
      </p:sp>
      <p:pic>
        <p:nvPicPr>
          <p:cNvPr id="876" name="Google Shape;876;p71"/>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pic>
        <p:nvPicPr>
          <p:cNvPr id="881" name="Google Shape;881;p72"/>
          <p:cNvPicPr preferRelativeResize="0"/>
          <p:nvPr/>
        </p:nvPicPr>
        <p:blipFill>
          <a:blip r:embed="rId4">
            <a:alphaModFix/>
          </a:blip>
          <a:stretch>
            <a:fillRect/>
          </a:stretch>
        </p:blipFill>
        <p:spPr>
          <a:xfrm>
            <a:off x="3965" y="0"/>
            <a:ext cx="9136072" cy="5143501"/>
          </a:xfrm>
          <a:prstGeom prst="rect">
            <a:avLst/>
          </a:prstGeom>
          <a:noFill/>
          <a:ln>
            <a:noFill/>
          </a:ln>
        </p:spPr>
      </p:pic>
      <p:sp>
        <p:nvSpPr>
          <p:cNvPr id="882" name="Google Shape;882;p72"/>
          <p:cNvSpPr txBox="1"/>
          <p:nvPr>
            <p:ph type="title"/>
          </p:nvPr>
        </p:nvSpPr>
        <p:spPr>
          <a:xfrm>
            <a:off x="642750" y="489225"/>
            <a:ext cx="785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rgbClr val="FED670"/>
                </a:solidFill>
                <a:latin typeface="Red Hat Display"/>
                <a:ea typeface="Red Hat Display"/>
                <a:cs typeface="Red Hat Display"/>
                <a:sym typeface="Red Hat Display"/>
              </a:rPr>
              <a:t>The next generation of ReFi Opportunities</a:t>
            </a:r>
            <a:endParaRPr b="1" sz="3000">
              <a:solidFill>
                <a:srgbClr val="FED670"/>
              </a:solidFill>
              <a:latin typeface="Red Hat Display"/>
              <a:ea typeface="Red Hat Display"/>
              <a:cs typeface="Red Hat Display"/>
              <a:sym typeface="Red Hat Display"/>
            </a:endParaRPr>
          </a:p>
        </p:txBody>
      </p:sp>
      <p:pic>
        <p:nvPicPr>
          <p:cNvPr id="883" name="Google Shape;883;p72"/>
          <p:cNvPicPr preferRelativeResize="0"/>
          <p:nvPr/>
        </p:nvPicPr>
        <p:blipFill rotWithShape="1">
          <a:blip r:embed="rId5">
            <a:alphaModFix/>
          </a:blip>
          <a:srcRect b="0" l="0" r="26356" t="0"/>
          <a:stretch/>
        </p:blipFill>
        <p:spPr>
          <a:xfrm>
            <a:off x="8104950" y="1222750"/>
            <a:ext cx="1039050" cy="1393049"/>
          </a:xfrm>
          <a:prstGeom prst="rect">
            <a:avLst/>
          </a:prstGeom>
          <a:noFill/>
          <a:ln>
            <a:noFill/>
          </a:ln>
        </p:spPr>
      </p:pic>
      <p:sp>
        <p:nvSpPr>
          <p:cNvPr id="884" name="Google Shape;884;p72"/>
          <p:cNvSpPr txBox="1"/>
          <p:nvPr/>
        </p:nvSpPr>
        <p:spPr>
          <a:xfrm>
            <a:off x="1049700" y="1422850"/>
            <a:ext cx="7044600" cy="30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latin typeface="Red Hat Text"/>
                <a:ea typeface="Red Hat Text"/>
                <a:cs typeface="Red Hat Text"/>
                <a:sym typeface="Red Hat Text"/>
              </a:rPr>
              <a:t>Giveth is re-engineering charitable giving by creating a free, open-source platform, built on Ethereum and </a:t>
            </a:r>
            <a:r>
              <a:rPr lang="en">
                <a:solidFill>
                  <a:schemeClr val="lt1"/>
                </a:solidFill>
                <a:latin typeface="Red Hat Text"/>
                <a:ea typeface="Red Hat Text"/>
                <a:cs typeface="Red Hat Text"/>
                <a:sym typeface="Red Hat Text"/>
              </a:rPr>
              <a:t>compatible</a:t>
            </a:r>
            <a:r>
              <a:rPr lang="en">
                <a:solidFill>
                  <a:schemeClr val="lt1"/>
                </a:solidFill>
                <a:latin typeface="Red Hat Text"/>
                <a:ea typeface="Red Hat Text"/>
                <a:cs typeface="Red Hat Text"/>
                <a:sym typeface="Red Hat Text"/>
              </a:rPr>
              <a:t> with any EVM-Chain. </a:t>
            </a: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None/>
            </a:pPr>
            <a:r>
              <a:t/>
            </a: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None/>
            </a:pPr>
            <a:r>
              <a:rPr b="1" lang="en">
                <a:solidFill>
                  <a:srgbClr val="FED670"/>
                </a:solidFill>
                <a:latin typeface="Red Hat Text"/>
                <a:ea typeface="Red Hat Text"/>
                <a:cs typeface="Red Hat Text"/>
                <a:sym typeface="Red Hat Text"/>
              </a:rPr>
              <a:t>RegenFarms</a:t>
            </a:r>
            <a:r>
              <a:rPr lang="en">
                <a:solidFill>
                  <a:schemeClr val="lt1"/>
                </a:solidFill>
                <a:latin typeface="Red Hat Text"/>
                <a:ea typeface="Red Hat Text"/>
                <a:cs typeface="Red Hat Text"/>
                <a:sym typeface="Red Hat Text"/>
              </a:rPr>
              <a:t> </a:t>
            </a:r>
            <a:r>
              <a:rPr b="1" lang="en">
                <a:solidFill>
                  <a:schemeClr val="lt1"/>
                </a:solidFill>
                <a:latin typeface="Red Hat Text"/>
                <a:ea typeface="Red Hat Text"/>
                <a:cs typeface="Red Hat Text"/>
                <a:sym typeface="Red Hat Text"/>
              </a:rPr>
              <a:t>is the next generation of ReFi liquidity mining opportunities for DAOs and regens alike</a:t>
            </a:r>
            <a:r>
              <a:rPr lang="en">
                <a:solidFill>
                  <a:schemeClr val="lt1"/>
                </a:solidFill>
                <a:latin typeface="Red Hat Text"/>
                <a:ea typeface="Red Hat Text"/>
                <a:cs typeface="Red Hat Text"/>
                <a:sym typeface="Red Hat Text"/>
              </a:rPr>
              <a:t>. Using our contracts for the </a:t>
            </a:r>
            <a:r>
              <a:rPr b="1" lang="en">
                <a:solidFill>
                  <a:srgbClr val="FED670"/>
                </a:solidFill>
                <a:latin typeface="Red Hat Text"/>
                <a:ea typeface="Red Hat Text"/>
                <a:cs typeface="Red Hat Text"/>
                <a:sym typeface="Red Hat Text"/>
              </a:rPr>
              <a:t>GIVfarm</a:t>
            </a:r>
            <a:r>
              <a:rPr lang="en">
                <a:solidFill>
                  <a:schemeClr val="lt1"/>
                </a:solidFill>
                <a:latin typeface="Red Hat Text"/>
                <a:ea typeface="Red Hat Text"/>
                <a:cs typeface="Red Hat Text"/>
                <a:sym typeface="Red Hat Text"/>
              </a:rPr>
              <a:t> and the </a:t>
            </a:r>
            <a:r>
              <a:rPr b="1" lang="en">
                <a:solidFill>
                  <a:srgbClr val="FED670"/>
                </a:solidFill>
                <a:latin typeface="Red Hat Text"/>
                <a:ea typeface="Red Hat Text"/>
                <a:cs typeface="Red Hat Text"/>
                <a:sym typeface="Red Hat Text"/>
              </a:rPr>
              <a:t>GIVstream</a:t>
            </a:r>
            <a:r>
              <a:rPr lang="en">
                <a:solidFill>
                  <a:schemeClr val="lt1"/>
                </a:solidFill>
                <a:latin typeface="Red Hat Text"/>
                <a:ea typeface="Red Hat Text"/>
                <a:cs typeface="Red Hat Text"/>
                <a:sym typeface="Red Hat Text"/>
              </a:rPr>
              <a:t>, we are empowering other for-good DAOs to launch liquidity mining incentive programs, “RegenFarms”, with streams of their own.</a:t>
            </a:r>
            <a:br>
              <a:rPr lang="en">
                <a:solidFill>
                  <a:schemeClr val="lt1"/>
                </a:solidFill>
                <a:latin typeface="Red Hat Text"/>
                <a:ea typeface="Red Hat Text"/>
                <a:cs typeface="Red Hat Text"/>
                <a:sym typeface="Red Hat Text"/>
              </a:rPr>
            </a:b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1200"/>
              </a:spcAft>
              <a:buNone/>
            </a:pPr>
            <a:br>
              <a:rPr lang="en">
                <a:solidFill>
                  <a:schemeClr val="lt1"/>
                </a:solidFill>
                <a:latin typeface="Red Hat Text"/>
                <a:ea typeface="Red Hat Text"/>
                <a:cs typeface="Red Hat Text"/>
                <a:sym typeface="Red Hat Text"/>
              </a:rPr>
            </a:br>
            <a:r>
              <a:rPr lang="en">
                <a:solidFill>
                  <a:schemeClr val="lt1"/>
                </a:solidFill>
                <a:latin typeface="Red Hat Text"/>
                <a:ea typeface="Red Hat Text"/>
                <a:cs typeface="Red Hat Text"/>
                <a:sym typeface="Red Hat Text"/>
              </a:rPr>
              <a:t>Shapeshift, CultDAO &amp; recently The Standard </a:t>
            </a:r>
            <a:r>
              <a:rPr lang="en">
                <a:solidFill>
                  <a:schemeClr val="lt1"/>
                </a:solidFill>
                <a:latin typeface="Red Hat Text"/>
                <a:ea typeface="Red Hat Text"/>
                <a:cs typeface="Red Hat Text"/>
                <a:sym typeface="Red Hat Text"/>
              </a:rPr>
              <a:t>have all paid t</a:t>
            </a:r>
            <a:r>
              <a:rPr lang="en">
                <a:solidFill>
                  <a:schemeClr val="lt1"/>
                </a:solidFill>
                <a:latin typeface="Red Hat Text"/>
                <a:ea typeface="Red Hat Text"/>
                <a:cs typeface="Red Hat Text"/>
                <a:sym typeface="Red Hat Text"/>
              </a:rPr>
              <a:t>o be part of this program.</a:t>
            </a:r>
            <a:endParaRPr b="1"/>
          </a:p>
        </p:txBody>
      </p:sp>
      <p:pic>
        <p:nvPicPr>
          <p:cNvPr id="885" name="Google Shape;885;p72"/>
          <p:cNvPicPr preferRelativeResize="0"/>
          <p:nvPr/>
        </p:nvPicPr>
        <p:blipFill rotWithShape="1">
          <a:blip r:embed="rId6">
            <a:alphaModFix/>
          </a:blip>
          <a:srcRect b="-23152" l="40049" r="-23140" t="0"/>
          <a:stretch/>
        </p:blipFill>
        <p:spPr>
          <a:xfrm>
            <a:off x="3973" y="2699650"/>
            <a:ext cx="1408274" cy="2001000"/>
          </a:xfrm>
          <a:prstGeom prst="rect">
            <a:avLst/>
          </a:prstGeom>
          <a:noFill/>
          <a:ln>
            <a:noFill/>
          </a:ln>
        </p:spPr>
      </p:pic>
      <p:pic>
        <p:nvPicPr>
          <p:cNvPr id="886" name="Google Shape;886;p72"/>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0" name="Shape 890"/>
        <p:cNvGrpSpPr/>
        <p:nvPr/>
      </p:nvGrpSpPr>
      <p:grpSpPr>
        <a:xfrm>
          <a:off x="0" y="0"/>
          <a:ext cx="0" cy="0"/>
          <a:chOff x="0" y="0"/>
          <a:chExt cx="0" cy="0"/>
        </a:xfrm>
      </p:grpSpPr>
      <p:pic>
        <p:nvPicPr>
          <p:cNvPr id="891" name="Google Shape;891;p73"/>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892" name="Google Shape;892;p73"/>
          <p:cNvPicPr preferRelativeResize="0"/>
          <p:nvPr/>
        </p:nvPicPr>
        <p:blipFill rotWithShape="1">
          <a:blip r:embed="rId5">
            <a:alphaModFix/>
          </a:blip>
          <a:srcRect b="10104" l="39357" r="0" t="0"/>
          <a:stretch/>
        </p:blipFill>
        <p:spPr>
          <a:xfrm>
            <a:off x="0" y="2421375"/>
            <a:ext cx="1594124" cy="2722125"/>
          </a:xfrm>
          <a:prstGeom prst="rect">
            <a:avLst/>
          </a:prstGeom>
          <a:noFill/>
          <a:ln>
            <a:noFill/>
          </a:ln>
        </p:spPr>
      </p:pic>
      <p:sp>
        <p:nvSpPr>
          <p:cNvPr id="893" name="Google Shape;893;p73"/>
          <p:cNvSpPr txBox="1"/>
          <p:nvPr/>
        </p:nvSpPr>
        <p:spPr>
          <a:xfrm>
            <a:off x="701875" y="433275"/>
            <a:ext cx="780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ED670"/>
                </a:solidFill>
                <a:latin typeface="Red Hat Display"/>
                <a:ea typeface="Red Hat Display"/>
                <a:cs typeface="Red Hat Display"/>
                <a:sym typeface="Red Hat Display"/>
              </a:rPr>
              <a:t>RegenFarms</a:t>
            </a:r>
            <a:r>
              <a:rPr b="1" lang="en" sz="1800">
                <a:solidFill>
                  <a:schemeClr val="lt1"/>
                </a:solidFill>
                <a:latin typeface="Red Hat Display"/>
                <a:ea typeface="Red Hat Display"/>
                <a:cs typeface="Red Hat Display"/>
                <a:sym typeface="Red Hat Display"/>
              </a:rPr>
              <a:t> presents the next generation of ReFi liquidity mining</a:t>
            </a:r>
            <a:endParaRPr b="1" sz="1800">
              <a:solidFill>
                <a:schemeClr val="lt1"/>
              </a:solidFill>
              <a:latin typeface="Red Hat Display"/>
              <a:ea typeface="Red Hat Display"/>
              <a:cs typeface="Red Hat Display"/>
              <a:sym typeface="Red Hat Display"/>
            </a:endParaRPr>
          </a:p>
        </p:txBody>
      </p:sp>
      <p:sp>
        <p:nvSpPr>
          <p:cNvPr id="894" name="Google Shape;894;p73"/>
          <p:cNvSpPr txBox="1"/>
          <p:nvPr/>
        </p:nvSpPr>
        <p:spPr>
          <a:xfrm>
            <a:off x="576000" y="1172175"/>
            <a:ext cx="7852500" cy="17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Using our contracts for the GIVfarm and the GIVstream, we are empowering other for-good DAOs to launch liquidity mining incentive programs, “RegenFarms”, with streams of their own.</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010">
                <a:solidFill>
                  <a:schemeClr val="lt1"/>
                </a:solidFill>
                <a:latin typeface="Red Hat Display"/>
                <a:ea typeface="Red Hat Display"/>
                <a:cs typeface="Red Hat Display"/>
                <a:sym typeface="Red Hat Display"/>
              </a:rPr>
              <a:t>How?</a:t>
            </a:r>
            <a:endParaRPr b="1"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b="1"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Utilizing the </a:t>
            </a:r>
            <a:r>
              <a:rPr b="1" lang="en" sz="1010">
                <a:solidFill>
                  <a:schemeClr val="lt1"/>
                </a:solidFill>
                <a:latin typeface="Red Hat Display"/>
                <a:ea typeface="Red Hat Display"/>
                <a:cs typeface="Red Hat Display"/>
                <a:sym typeface="Red Hat Display"/>
              </a:rPr>
              <a:t>GIVstream</a:t>
            </a:r>
            <a:r>
              <a:rPr lang="en" sz="1010">
                <a:solidFill>
                  <a:schemeClr val="lt1"/>
                </a:solidFill>
                <a:latin typeface="Red Hat Display"/>
                <a:ea typeface="Red Hat Display"/>
                <a:cs typeface="Red Hat Display"/>
                <a:sym typeface="Red Hat Display"/>
              </a:rPr>
              <a:t>, all rewards earned in the </a:t>
            </a:r>
            <a:r>
              <a:rPr b="1" lang="en" sz="1010">
                <a:solidFill>
                  <a:schemeClr val="lt1"/>
                </a:solidFill>
                <a:latin typeface="Red Hat Display"/>
                <a:ea typeface="Red Hat Display"/>
                <a:cs typeface="Red Hat Display"/>
                <a:sym typeface="Red Hat Display"/>
              </a:rPr>
              <a:t>GIVfarm</a:t>
            </a:r>
            <a:r>
              <a:rPr lang="en" sz="1010">
                <a:solidFill>
                  <a:schemeClr val="lt1"/>
                </a:solidFill>
                <a:latin typeface="Red Hat Display"/>
                <a:ea typeface="Red Hat Display"/>
                <a:cs typeface="Red Hat Display"/>
                <a:sym typeface="Red Hat Display"/>
              </a:rPr>
              <a:t> (until December 23, 2026) include some part liquid and some part streaming. This allows the GIVfarm to offer high APRs without creating excessive sell pressure. Thanks to the GIVstream, Giveth has pioneered an elegant evolution to traditional liquidity mining that offers lucrative rewards while attracting and rewarding long-term hodlers, and keeping participants invested in the project for years to come.</a:t>
            </a:r>
            <a:endParaRPr sz="1010">
              <a:solidFill>
                <a:schemeClr val="lt1"/>
              </a:solidFill>
              <a:latin typeface="Red Hat Display"/>
              <a:ea typeface="Red Hat Display"/>
              <a:cs typeface="Red Hat Display"/>
              <a:sym typeface="Red Hat Display"/>
            </a:endParaRPr>
          </a:p>
        </p:txBody>
      </p:sp>
      <p:pic>
        <p:nvPicPr>
          <p:cNvPr id="895" name="Google Shape;895;p73"/>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pic>
        <p:nvPicPr>
          <p:cNvPr id="896" name="Google Shape;896;p73"/>
          <p:cNvPicPr preferRelativeResize="0"/>
          <p:nvPr/>
        </p:nvPicPr>
        <p:blipFill rotWithShape="1">
          <a:blip r:embed="rId7">
            <a:alphaModFix/>
          </a:blip>
          <a:srcRect b="2631" l="3475" r="2583" t="1674"/>
          <a:stretch/>
        </p:blipFill>
        <p:spPr>
          <a:xfrm>
            <a:off x="6313450" y="2834550"/>
            <a:ext cx="1748999" cy="2205601"/>
          </a:xfrm>
          <a:prstGeom prst="rect">
            <a:avLst/>
          </a:prstGeom>
          <a:noFill/>
          <a:ln cap="flat" cmpd="sng" w="19050">
            <a:solidFill>
              <a:srgbClr val="FED670"/>
            </a:solidFill>
            <a:prstDash val="solid"/>
            <a:round/>
            <a:headEnd len="sm" w="sm" type="none"/>
            <a:tailEnd len="sm" w="sm" type="none"/>
          </a:ln>
        </p:spPr>
      </p:pic>
      <p:pic>
        <p:nvPicPr>
          <p:cNvPr id="897" name="Google Shape;897;p73"/>
          <p:cNvPicPr preferRelativeResize="0"/>
          <p:nvPr/>
        </p:nvPicPr>
        <p:blipFill rotWithShape="1">
          <a:blip r:embed="rId8">
            <a:alphaModFix/>
          </a:blip>
          <a:srcRect b="0" l="851" r="3445" t="1671"/>
          <a:stretch/>
        </p:blipFill>
        <p:spPr>
          <a:xfrm>
            <a:off x="4489350" y="2834550"/>
            <a:ext cx="1748999" cy="2205599"/>
          </a:xfrm>
          <a:prstGeom prst="rect">
            <a:avLst/>
          </a:prstGeom>
          <a:noFill/>
          <a:ln cap="flat" cmpd="sng" w="19050">
            <a:solidFill>
              <a:srgbClr val="FED670"/>
            </a:solidFill>
            <a:prstDash val="solid"/>
            <a:round/>
            <a:headEnd len="sm" w="sm" type="none"/>
            <a:tailEnd len="sm" w="sm" type="none"/>
          </a:ln>
        </p:spPr>
      </p:pic>
      <p:sp>
        <p:nvSpPr>
          <p:cNvPr id="898" name="Google Shape;898;p73"/>
          <p:cNvSpPr txBox="1"/>
          <p:nvPr/>
        </p:nvSpPr>
        <p:spPr>
          <a:xfrm>
            <a:off x="576000" y="3219675"/>
            <a:ext cx="3643800" cy="105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We are now offering this technology as a service to other Blockchain4Good DAOs.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Shapeshift and </a:t>
            </a:r>
            <a:r>
              <a:rPr lang="en" sz="1010">
                <a:solidFill>
                  <a:schemeClr val="lt1"/>
                </a:solidFill>
                <a:latin typeface="Red Hat Display"/>
                <a:ea typeface="Red Hat Display"/>
                <a:cs typeface="Red Hat Display"/>
                <a:sym typeface="Red Hat Display"/>
              </a:rPr>
              <a:t>CULTDAO’s</a:t>
            </a:r>
            <a:r>
              <a:rPr lang="en" sz="1010">
                <a:solidFill>
                  <a:schemeClr val="lt1"/>
                </a:solidFill>
                <a:latin typeface="Red Hat Display"/>
                <a:ea typeface="Red Hat Display"/>
                <a:cs typeface="Red Hat Display"/>
                <a:sym typeface="Red Hat Display"/>
              </a:rPr>
              <a:t> RegenFarm are open for deposits and earning rewards.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62" name="Google Shape;162;p29"/>
          <p:cNvSpPr txBox="1"/>
          <p:nvPr>
            <p:ph idx="4294967295" type="ctrTitle"/>
          </p:nvPr>
        </p:nvSpPr>
        <p:spPr>
          <a:xfrm>
            <a:off x="2007975" y="719500"/>
            <a:ext cx="5128200" cy="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ED670"/>
                </a:solidFill>
                <a:latin typeface="Red Hat Display ExtraBold"/>
                <a:ea typeface="Red Hat Display ExtraBold"/>
                <a:cs typeface="Red Hat Display ExtraBold"/>
                <a:sym typeface="Red Hat Display ExtraBold"/>
              </a:rPr>
              <a:t>The Opportunity</a:t>
            </a:r>
            <a:endParaRPr sz="4600">
              <a:solidFill>
                <a:srgbClr val="FED670"/>
              </a:solidFill>
              <a:latin typeface="Red Hat Display ExtraBold"/>
              <a:ea typeface="Red Hat Display ExtraBold"/>
              <a:cs typeface="Red Hat Display ExtraBold"/>
              <a:sym typeface="Red Hat Display ExtraBold"/>
            </a:endParaRPr>
          </a:p>
        </p:txBody>
      </p:sp>
      <p:grpSp>
        <p:nvGrpSpPr>
          <p:cNvPr id="163" name="Google Shape;163;p29"/>
          <p:cNvGrpSpPr/>
          <p:nvPr/>
        </p:nvGrpSpPr>
        <p:grpSpPr>
          <a:xfrm>
            <a:off x="8330688" y="10995400"/>
            <a:ext cx="7722611" cy="1173600"/>
            <a:chOff x="7543488" y="11065850"/>
            <a:chExt cx="7722611" cy="1173600"/>
          </a:xfrm>
        </p:grpSpPr>
        <p:sp>
          <p:nvSpPr>
            <p:cNvPr id="164" name="Google Shape;164;p29"/>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65" name="Google Shape;165;p29"/>
            <p:cNvPicPr preferRelativeResize="0"/>
            <p:nvPr/>
          </p:nvPicPr>
          <p:blipFill>
            <a:blip r:embed="rId4">
              <a:alphaModFix/>
            </a:blip>
            <a:stretch>
              <a:fillRect/>
            </a:stretch>
          </p:blipFill>
          <p:spPr>
            <a:xfrm>
              <a:off x="14410223" y="11142050"/>
              <a:ext cx="855875" cy="855875"/>
            </a:xfrm>
            <a:prstGeom prst="rect">
              <a:avLst/>
            </a:prstGeom>
            <a:noFill/>
            <a:ln>
              <a:noFill/>
            </a:ln>
          </p:spPr>
        </p:pic>
      </p:grpSp>
      <p:sp>
        <p:nvSpPr>
          <p:cNvPr id="166" name="Google Shape;166;p29"/>
          <p:cNvSpPr txBox="1"/>
          <p:nvPr>
            <p:ph idx="4294967295" type="ctrTitle"/>
          </p:nvPr>
        </p:nvSpPr>
        <p:spPr>
          <a:xfrm>
            <a:off x="7800" y="1563100"/>
            <a:ext cx="9136200" cy="13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200">
                <a:latin typeface="Red Hat Display ExtraBold"/>
                <a:ea typeface="Red Hat Display ExtraBold"/>
                <a:cs typeface="Red Hat Display ExtraBold"/>
                <a:sym typeface="Red Hat Display ExtraBold"/>
              </a:rPr>
              <a:t>$25 trillion/yr</a:t>
            </a:r>
            <a:endParaRPr sz="8200">
              <a:latin typeface="Red Hat Display ExtraBold"/>
              <a:ea typeface="Red Hat Display ExtraBold"/>
              <a:cs typeface="Red Hat Display ExtraBold"/>
              <a:sym typeface="Red Hat Display ExtraBold"/>
            </a:endParaRPr>
          </a:p>
        </p:txBody>
      </p:sp>
      <p:pic>
        <p:nvPicPr>
          <p:cNvPr id="167" name="Google Shape;167;p29"/>
          <p:cNvPicPr preferRelativeResize="0"/>
          <p:nvPr/>
        </p:nvPicPr>
        <p:blipFill>
          <a:blip r:embed="rId5">
            <a:alphaModFix/>
          </a:blip>
          <a:stretch>
            <a:fillRect/>
          </a:stretch>
        </p:blipFill>
        <p:spPr>
          <a:xfrm>
            <a:off x="7810198" y="3226798"/>
            <a:ext cx="939039" cy="957875"/>
          </a:xfrm>
          <a:prstGeom prst="rect">
            <a:avLst/>
          </a:prstGeom>
          <a:noFill/>
          <a:ln>
            <a:noFill/>
          </a:ln>
        </p:spPr>
      </p:pic>
      <p:pic>
        <p:nvPicPr>
          <p:cNvPr id="168" name="Google Shape;168;p29"/>
          <p:cNvPicPr preferRelativeResize="0"/>
          <p:nvPr/>
        </p:nvPicPr>
        <p:blipFill>
          <a:blip r:embed="rId6">
            <a:alphaModFix/>
          </a:blip>
          <a:stretch>
            <a:fillRect/>
          </a:stretch>
        </p:blipFill>
        <p:spPr>
          <a:xfrm>
            <a:off x="553897" y="3306346"/>
            <a:ext cx="735138" cy="861000"/>
          </a:xfrm>
          <a:prstGeom prst="rect">
            <a:avLst/>
          </a:prstGeom>
          <a:noFill/>
          <a:ln>
            <a:noFill/>
          </a:ln>
        </p:spPr>
      </p:pic>
      <p:pic>
        <p:nvPicPr>
          <p:cNvPr id="169" name="Google Shape;169;p29"/>
          <p:cNvPicPr preferRelativeResize="0"/>
          <p:nvPr/>
        </p:nvPicPr>
        <p:blipFill rotWithShape="1">
          <a:blip r:embed="rId7">
            <a:alphaModFix/>
          </a:blip>
          <a:srcRect b="0" l="0" r="0" t="19080"/>
          <a:stretch/>
        </p:blipFill>
        <p:spPr>
          <a:xfrm>
            <a:off x="7444025" y="0"/>
            <a:ext cx="1044025" cy="919375"/>
          </a:xfrm>
          <a:prstGeom prst="rect">
            <a:avLst/>
          </a:prstGeom>
          <a:noFill/>
          <a:ln>
            <a:noFill/>
          </a:ln>
        </p:spPr>
      </p:pic>
      <p:pic>
        <p:nvPicPr>
          <p:cNvPr id="170" name="Google Shape;170;p29"/>
          <p:cNvPicPr preferRelativeResize="0"/>
          <p:nvPr/>
        </p:nvPicPr>
        <p:blipFill>
          <a:blip r:embed="rId8">
            <a:alphaModFix/>
          </a:blip>
          <a:stretch>
            <a:fillRect/>
          </a:stretch>
        </p:blipFill>
        <p:spPr>
          <a:xfrm>
            <a:off x="935725" y="332072"/>
            <a:ext cx="802737" cy="799975"/>
          </a:xfrm>
          <a:prstGeom prst="rect">
            <a:avLst/>
          </a:prstGeom>
          <a:noFill/>
          <a:ln>
            <a:noFill/>
          </a:ln>
        </p:spPr>
      </p:pic>
      <p:sp>
        <p:nvSpPr>
          <p:cNvPr id="171" name="Google Shape;171;p29"/>
          <p:cNvSpPr txBox="1"/>
          <p:nvPr>
            <p:ph idx="4294967295" type="ctrTitle"/>
          </p:nvPr>
        </p:nvSpPr>
        <p:spPr>
          <a:xfrm>
            <a:off x="2126075" y="2944800"/>
            <a:ext cx="4847100" cy="99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SPENT worldwide on public goods</a:t>
            </a:r>
            <a:endParaRPr sz="3000">
              <a:solidFill>
                <a:srgbClr val="FED670"/>
              </a:solidFill>
              <a:latin typeface="Red Hat Display ExtraBold"/>
              <a:ea typeface="Red Hat Display ExtraBold"/>
              <a:cs typeface="Red Hat Display ExtraBold"/>
              <a:sym typeface="Red Hat Display ExtraBold"/>
            </a:endParaRPr>
          </a:p>
        </p:txBody>
      </p:sp>
      <p:pic>
        <p:nvPicPr>
          <p:cNvPr id="172" name="Google Shape;172;p29"/>
          <p:cNvPicPr preferRelativeResize="0"/>
          <p:nvPr/>
        </p:nvPicPr>
        <p:blipFill>
          <a:blip r:embed="rId9">
            <a:alphaModFix/>
          </a:blip>
          <a:stretch>
            <a:fillRect/>
          </a:stretch>
        </p:blipFill>
        <p:spPr>
          <a:xfrm>
            <a:off x="3617042" y="4483690"/>
            <a:ext cx="1788100" cy="671375"/>
          </a:xfrm>
          <a:prstGeom prst="rect">
            <a:avLst/>
          </a:prstGeom>
          <a:noFill/>
          <a:ln>
            <a:noFill/>
          </a:ln>
        </p:spPr>
      </p:pic>
      <p:pic>
        <p:nvPicPr>
          <p:cNvPr id="173" name="Google Shape;173;p29"/>
          <p:cNvPicPr preferRelativeResize="0"/>
          <p:nvPr/>
        </p:nvPicPr>
        <p:blipFill rotWithShape="1">
          <a:blip r:embed="rId10">
            <a:alphaModFix/>
          </a:blip>
          <a:srcRect b="0" l="0" r="68147" t="0"/>
          <a:stretch/>
        </p:blipFill>
        <p:spPr>
          <a:xfrm>
            <a:off x="8645000" y="4636500"/>
            <a:ext cx="364926" cy="365750"/>
          </a:xfrm>
          <a:prstGeom prst="rect">
            <a:avLst/>
          </a:prstGeom>
          <a:noFill/>
          <a:ln>
            <a:noFill/>
          </a:ln>
        </p:spPr>
      </p:pic>
      <p:sp>
        <p:nvSpPr>
          <p:cNvPr id="174" name="Google Shape;174;p29"/>
          <p:cNvSpPr txBox="1"/>
          <p:nvPr/>
        </p:nvSpPr>
        <p:spPr>
          <a:xfrm>
            <a:off x="2404850" y="4037300"/>
            <a:ext cx="4419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Red Hat Display ExtraBold"/>
                <a:ea typeface="Red Hat Display ExtraBold"/>
                <a:cs typeface="Red Hat Display ExtraBold"/>
                <a:sym typeface="Red Hat Display ExtraBold"/>
              </a:rPr>
              <a:t>Over 25x Total Crypto Market Cap </a:t>
            </a:r>
            <a:endParaRPr sz="17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0" y="0"/>
            <a:ext cx="9144003" cy="5143501"/>
          </a:xfrm>
          <a:prstGeom prst="rect">
            <a:avLst/>
          </a:prstGeom>
          <a:noFill/>
          <a:ln>
            <a:noFill/>
          </a:ln>
        </p:spPr>
      </p:pic>
      <p:sp>
        <p:nvSpPr>
          <p:cNvPr id="180" name="Google Shape;180;p30"/>
          <p:cNvSpPr txBox="1"/>
          <p:nvPr>
            <p:ph idx="4294967295" type="ctrTitle"/>
          </p:nvPr>
        </p:nvSpPr>
        <p:spPr>
          <a:xfrm>
            <a:off x="2718000" y="1008900"/>
            <a:ext cx="3586200" cy="8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FED670"/>
                </a:solidFill>
                <a:latin typeface="Red Hat Display ExtraBold"/>
                <a:ea typeface="Red Hat Display ExtraBold"/>
                <a:cs typeface="Red Hat Display ExtraBold"/>
                <a:sym typeface="Red Hat Display ExtraBold"/>
              </a:rPr>
              <a:t>Nonprofits </a:t>
            </a:r>
            <a:endParaRPr sz="4600">
              <a:solidFill>
                <a:srgbClr val="FED670"/>
              </a:solidFill>
              <a:latin typeface="Red Hat Display ExtraBold"/>
              <a:ea typeface="Red Hat Display ExtraBold"/>
              <a:cs typeface="Red Hat Display ExtraBold"/>
              <a:sym typeface="Red Hat Display ExtraBold"/>
            </a:endParaRPr>
          </a:p>
        </p:txBody>
      </p:sp>
      <p:grpSp>
        <p:nvGrpSpPr>
          <p:cNvPr id="181" name="Google Shape;181;p30"/>
          <p:cNvGrpSpPr/>
          <p:nvPr/>
        </p:nvGrpSpPr>
        <p:grpSpPr>
          <a:xfrm>
            <a:off x="8330688" y="10995400"/>
            <a:ext cx="7722611" cy="1173600"/>
            <a:chOff x="7543488" y="11065850"/>
            <a:chExt cx="7722611" cy="1173600"/>
          </a:xfrm>
        </p:grpSpPr>
        <p:sp>
          <p:nvSpPr>
            <p:cNvPr id="182" name="Google Shape;182;p30"/>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83" name="Google Shape;183;p30"/>
            <p:cNvPicPr preferRelativeResize="0"/>
            <p:nvPr/>
          </p:nvPicPr>
          <p:blipFill>
            <a:blip r:embed="rId4">
              <a:alphaModFix/>
            </a:blip>
            <a:stretch>
              <a:fillRect/>
            </a:stretch>
          </p:blipFill>
          <p:spPr>
            <a:xfrm>
              <a:off x="14410223" y="11142050"/>
              <a:ext cx="855875" cy="855875"/>
            </a:xfrm>
            <a:prstGeom prst="rect">
              <a:avLst/>
            </a:prstGeom>
            <a:noFill/>
            <a:ln>
              <a:noFill/>
            </a:ln>
          </p:spPr>
        </p:pic>
      </p:grpSp>
      <p:sp>
        <p:nvSpPr>
          <p:cNvPr id="184" name="Google Shape;184;p30"/>
          <p:cNvSpPr txBox="1"/>
          <p:nvPr>
            <p:ph idx="4294967295" type="ctrTitle"/>
          </p:nvPr>
        </p:nvSpPr>
        <p:spPr>
          <a:xfrm>
            <a:off x="3975" y="1907250"/>
            <a:ext cx="9136200" cy="13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200">
                <a:latin typeface="Red Hat Display ExtraBold"/>
                <a:ea typeface="Red Hat Display ExtraBold"/>
                <a:cs typeface="Red Hat Display ExtraBold"/>
                <a:sym typeface="Red Hat Display ExtraBold"/>
              </a:rPr>
              <a:t>~$500 billion/yr</a:t>
            </a:r>
            <a:endParaRPr sz="8200">
              <a:latin typeface="Red Hat Display ExtraBold"/>
              <a:ea typeface="Red Hat Display ExtraBold"/>
              <a:cs typeface="Red Hat Display ExtraBold"/>
              <a:sym typeface="Red Hat Display ExtraBold"/>
            </a:endParaRPr>
          </a:p>
        </p:txBody>
      </p:sp>
      <p:pic>
        <p:nvPicPr>
          <p:cNvPr id="185" name="Google Shape;185;p30"/>
          <p:cNvPicPr preferRelativeResize="0"/>
          <p:nvPr/>
        </p:nvPicPr>
        <p:blipFill>
          <a:blip r:embed="rId5">
            <a:alphaModFix/>
          </a:blip>
          <a:stretch>
            <a:fillRect/>
          </a:stretch>
        </p:blipFill>
        <p:spPr>
          <a:xfrm>
            <a:off x="7810198" y="3226798"/>
            <a:ext cx="939039" cy="957875"/>
          </a:xfrm>
          <a:prstGeom prst="rect">
            <a:avLst/>
          </a:prstGeom>
          <a:noFill/>
          <a:ln>
            <a:noFill/>
          </a:ln>
        </p:spPr>
      </p:pic>
      <p:pic>
        <p:nvPicPr>
          <p:cNvPr id="186" name="Google Shape;186;p30"/>
          <p:cNvPicPr preferRelativeResize="0"/>
          <p:nvPr/>
        </p:nvPicPr>
        <p:blipFill>
          <a:blip r:embed="rId6">
            <a:alphaModFix/>
          </a:blip>
          <a:stretch>
            <a:fillRect/>
          </a:stretch>
        </p:blipFill>
        <p:spPr>
          <a:xfrm>
            <a:off x="475997" y="3009121"/>
            <a:ext cx="735138" cy="861000"/>
          </a:xfrm>
          <a:prstGeom prst="rect">
            <a:avLst/>
          </a:prstGeom>
          <a:noFill/>
          <a:ln>
            <a:noFill/>
          </a:ln>
        </p:spPr>
      </p:pic>
      <p:pic>
        <p:nvPicPr>
          <p:cNvPr id="187" name="Google Shape;187;p30"/>
          <p:cNvPicPr preferRelativeResize="0"/>
          <p:nvPr/>
        </p:nvPicPr>
        <p:blipFill rotWithShape="1">
          <a:blip r:embed="rId7">
            <a:alphaModFix/>
          </a:blip>
          <a:srcRect b="0" l="0" r="0" t="19080"/>
          <a:stretch/>
        </p:blipFill>
        <p:spPr>
          <a:xfrm>
            <a:off x="7342375" y="-2"/>
            <a:ext cx="1145675" cy="1008900"/>
          </a:xfrm>
          <a:prstGeom prst="rect">
            <a:avLst/>
          </a:prstGeom>
          <a:noFill/>
          <a:ln>
            <a:noFill/>
          </a:ln>
        </p:spPr>
      </p:pic>
      <p:pic>
        <p:nvPicPr>
          <p:cNvPr id="188" name="Google Shape;188;p30"/>
          <p:cNvPicPr preferRelativeResize="0"/>
          <p:nvPr/>
        </p:nvPicPr>
        <p:blipFill>
          <a:blip r:embed="rId8">
            <a:alphaModFix/>
          </a:blip>
          <a:stretch>
            <a:fillRect/>
          </a:stretch>
        </p:blipFill>
        <p:spPr>
          <a:xfrm>
            <a:off x="1100375" y="554872"/>
            <a:ext cx="802737" cy="799975"/>
          </a:xfrm>
          <a:prstGeom prst="rect">
            <a:avLst/>
          </a:prstGeom>
          <a:noFill/>
          <a:ln>
            <a:noFill/>
          </a:ln>
        </p:spPr>
      </p:pic>
      <p:sp>
        <p:nvSpPr>
          <p:cNvPr id="189" name="Google Shape;189;p30"/>
          <p:cNvSpPr txBox="1"/>
          <p:nvPr>
            <p:ph idx="4294967295" type="ctrTitle"/>
          </p:nvPr>
        </p:nvSpPr>
        <p:spPr>
          <a:xfrm>
            <a:off x="2971650" y="3226800"/>
            <a:ext cx="3200700" cy="13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i</a:t>
            </a:r>
            <a:r>
              <a:rPr lang="en" sz="3000">
                <a:solidFill>
                  <a:srgbClr val="FED670"/>
                </a:solidFill>
                <a:latin typeface="Red Hat Display ExtraBold"/>
                <a:ea typeface="Red Hat Display ExtraBold"/>
                <a:cs typeface="Red Hat Display ExtraBold"/>
                <a:sym typeface="Red Hat Display ExtraBold"/>
              </a:rPr>
              <a:t>s donated</a:t>
            </a:r>
            <a:br>
              <a:rPr lang="en" sz="3000">
                <a:solidFill>
                  <a:srgbClr val="3DEBCB"/>
                </a:solidFill>
                <a:latin typeface="Red Hat Display ExtraBold"/>
                <a:ea typeface="Red Hat Display ExtraBold"/>
                <a:cs typeface="Red Hat Display ExtraBold"/>
                <a:sym typeface="Red Hat Display ExtraBold"/>
              </a:rPr>
            </a:br>
            <a:r>
              <a:rPr lang="en" sz="2200">
                <a:latin typeface="Red Hat Display ExtraBold"/>
                <a:ea typeface="Red Hat Display ExtraBold"/>
                <a:cs typeface="Red Hat Display ExtraBold"/>
                <a:sym typeface="Red Hat Display ExtraBold"/>
              </a:rPr>
              <a:t>i</a:t>
            </a:r>
            <a:r>
              <a:rPr lang="en" sz="2200">
                <a:latin typeface="Red Hat Display ExtraBold"/>
                <a:ea typeface="Red Hat Display ExtraBold"/>
                <a:cs typeface="Red Hat Display ExtraBold"/>
                <a:sym typeface="Red Hat Display ExtraBold"/>
              </a:rPr>
              <a:t>n the US</a:t>
            </a:r>
            <a:br>
              <a:rPr lang="en" sz="2200">
                <a:latin typeface="Red Hat Display ExtraBold"/>
                <a:ea typeface="Red Hat Display ExtraBold"/>
                <a:cs typeface="Red Hat Display ExtraBold"/>
                <a:sym typeface="Red Hat Display ExtraBold"/>
              </a:rPr>
            </a:br>
            <a:r>
              <a:rPr lang="en" sz="2200">
                <a:latin typeface="Red Hat Display ExtraBold"/>
                <a:ea typeface="Red Hat Display ExtraBold"/>
                <a:cs typeface="Red Hat Display ExtraBold"/>
                <a:sym typeface="Red Hat Display ExtraBold"/>
              </a:rPr>
              <a:t>alone  </a:t>
            </a:r>
            <a:endParaRPr sz="2200">
              <a:latin typeface="Red Hat Display ExtraBold"/>
              <a:ea typeface="Red Hat Display ExtraBold"/>
              <a:cs typeface="Red Hat Display ExtraBold"/>
              <a:sym typeface="Red Hat Display ExtraBold"/>
            </a:endParaRPr>
          </a:p>
        </p:txBody>
      </p:sp>
      <p:pic>
        <p:nvPicPr>
          <p:cNvPr id="190" name="Google Shape;190;p30"/>
          <p:cNvPicPr preferRelativeResize="0"/>
          <p:nvPr/>
        </p:nvPicPr>
        <p:blipFill rotWithShape="1">
          <a:blip r:embed="rId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6" name="Google Shape;196;p31"/>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grpSp>
        <p:nvGrpSpPr>
          <p:cNvPr id="197" name="Google Shape;197;p31"/>
          <p:cNvGrpSpPr/>
          <p:nvPr/>
        </p:nvGrpSpPr>
        <p:grpSpPr>
          <a:xfrm>
            <a:off x="687217" y="1590675"/>
            <a:ext cx="7341345" cy="572701"/>
            <a:chOff x="844286" y="1824275"/>
            <a:chExt cx="7244986" cy="572701"/>
          </a:xfrm>
        </p:grpSpPr>
        <p:pic>
          <p:nvPicPr>
            <p:cNvPr id="198" name="Google Shape;198;p31"/>
            <p:cNvPicPr preferRelativeResize="0"/>
            <p:nvPr/>
          </p:nvPicPr>
          <p:blipFill>
            <a:blip r:embed="rId5">
              <a:alphaModFix/>
            </a:blip>
            <a:stretch>
              <a:fillRect/>
            </a:stretch>
          </p:blipFill>
          <p:spPr>
            <a:xfrm>
              <a:off x="844286" y="1824275"/>
              <a:ext cx="562192" cy="572701"/>
            </a:xfrm>
            <a:prstGeom prst="rect">
              <a:avLst/>
            </a:prstGeom>
            <a:noFill/>
            <a:ln>
              <a:noFill/>
            </a:ln>
            <a:effectLst>
              <a:outerShdw blurRad="142875" rotWithShape="0" algn="bl">
                <a:srgbClr val="000000">
                  <a:alpha val="9410"/>
                </a:srgbClr>
              </a:outerShdw>
            </a:effectLst>
          </p:spPr>
        </p:pic>
        <p:pic>
          <p:nvPicPr>
            <p:cNvPr id="199" name="Google Shape;199;p31"/>
            <p:cNvPicPr preferRelativeResize="0"/>
            <p:nvPr/>
          </p:nvPicPr>
          <p:blipFill>
            <a:blip r:embed="rId6">
              <a:alphaModFix/>
            </a:blip>
            <a:stretch>
              <a:fillRect/>
            </a:stretch>
          </p:blipFill>
          <p:spPr>
            <a:xfrm>
              <a:off x="5106341" y="1829525"/>
              <a:ext cx="562201" cy="562201"/>
            </a:xfrm>
            <a:prstGeom prst="rect">
              <a:avLst/>
            </a:prstGeom>
            <a:noFill/>
            <a:ln>
              <a:noFill/>
            </a:ln>
            <a:effectLst>
              <a:outerShdw blurRad="142875" rotWithShape="0" algn="bl">
                <a:srgbClr val="000000">
                  <a:alpha val="9410"/>
                </a:srgbClr>
              </a:outerShdw>
            </a:effectLst>
          </p:spPr>
        </p:pic>
        <p:sp>
          <p:nvSpPr>
            <p:cNvPr id="200" name="Google Shape;200;p31"/>
            <p:cNvSpPr txBox="1"/>
            <p:nvPr/>
          </p:nvSpPr>
          <p:spPr>
            <a:xfrm>
              <a:off x="1406472" y="1864313"/>
              <a:ext cx="291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Red Hat Text"/>
                  <a:ea typeface="Red Hat Text"/>
                  <a:cs typeface="Red Hat Text"/>
                  <a:sym typeface="Red Hat Text"/>
                </a:rPr>
                <a:t>Better for </a:t>
              </a:r>
              <a:r>
                <a:rPr b="1" lang="en" sz="2000">
                  <a:solidFill>
                    <a:schemeClr val="lt1"/>
                  </a:solidFill>
                  <a:latin typeface="Red Hat Text"/>
                  <a:ea typeface="Red Hat Text"/>
                  <a:cs typeface="Red Hat Text"/>
                  <a:sym typeface="Red Hat Text"/>
                </a:rPr>
                <a:t>non-profits</a:t>
              </a:r>
              <a:endParaRPr b="1" sz="2000">
                <a:solidFill>
                  <a:schemeClr val="lt1"/>
                </a:solidFill>
                <a:latin typeface="Red Hat Text"/>
                <a:ea typeface="Red Hat Text"/>
                <a:cs typeface="Red Hat Text"/>
                <a:sym typeface="Red Hat Text"/>
              </a:endParaRPr>
            </a:p>
          </p:txBody>
        </p:sp>
        <p:sp>
          <p:nvSpPr>
            <p:cNvPr id="201" name="Google Shape;201;p31"/>
            <p:cNvSpPr txBox="1"/>
            <p:nvPr/>
          </p:nvSpPr>
          <p:spPr>
            <a:xfrm>
              <a:off x="5538973" y="1864337"/>
              <a:ext cx="255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Red Hat Text"/>
                  <a:ea typeface="Red Hat Text"/>
                  <a:cs typeface="Red Hat Text"/>
                  <a:sym typeface="Red Hat Text"/>
                </a:rPr>
                <a:t>Better for </a:t>
              </a:r>
              <a:r>
                <a:rPr b="1" lang="en" sz="2000">
                  <a:solidFill>
                    <a:schemeClr val="lt1"/>
                  </a:solidFill>
                  <a:latin typeface="Red Hat Text"/>
                  <a:ea typeface="Red Hat Text"/>
                  <a:cs typeface="Red Hat Text"/>
                  <a:sym typeface="Red Hat Text"/>
                </a:rPr>
                <a:t>donors</a:t>
              </a:r>
              <a:endParaRPr b="1" sz="2000">
                <a:solidFill>
                  <a:schemeClr val="lt1"/>
                </a:solidFill>
                <a:latin typeface="Red Hat Text"/>
                <a:ea typeface="Red Hat Text"/>
                <a:cs typeface="Red Hat Text"/>
                <a:sym typeface="Red Hat Text"/>
              </a:endParaRPr>
            </a:p>
          </p:txBody>
        </p:sp>
      </p:grpSp>
      <p:sp>
        <p:nvSpPr>
          <p:cNvPr id="202" name="Google Shape;202;p31"/>
          <p:cNvSpPr txBox="1"/>
          <p:nvPr/>
        </p:nvSpPr>
        <p:spPr>
          <a:xfrm>
            <a:off x="717375" y="857400"/>
            <a:ext cx="7455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rPr>
              <a:t>A service which enables everyone to grow and be rewarded by making the world a better place.</a:t>
            </a:r>
            <a:endParaRPr b="1" sz="1800">
              <a:solidFill>
                <a:schemeClr val="lt1"/>
              </a:solidFill>
            </a:endParaRPr>
          </a:p>
        </p:txBody>
      </p:sp>
      <p:sp>
        <p:nvSpPr>
          <p:cNvPr id="203" name="Google Shape;203;p31"/>
          <p:cNvSpPr txBox="1"/>
          <p:nvPr/>
        </p:nvSpPr>
        <p:spPr>
          <a:xfrm>
            <a:off x="661500" y="4439975"/>
            <a:ext cx="7722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2F2F2"/>
                </a:solidFill>
                <a:latin typeface="Red Hat Text"/>
                <a:ea typeface="Red Hat Text"/>
                <a:cs typeface="Red Hat Text"/>
                <a:sym typeface="Red Hat Text"/>
              </a:rPr>
              <a:t>Now that’s a WIN-WIN game</a:t>
            </a:r>
            <a:endParaRPr>
              <a:solidFill>
                <a:srgbClr val="F2F2F2"/>
              </a:solidFill>
            </a:endParaRPr>
          </a:p>
        </p:txBody>
      </p:sp>
      <p:sp>
        <p:nvSpPr>
          <p:cNvPr id="204" name="Google Shape;204;p31"/>
          <p:cNvSpPr txBox="1"/>
          <p:nvPr>
            <p:ph type="title"/>
          </p:nvPr>
        </p:nvSpPr>
        <p:spPr>
          <a:xfrm>
            <a:off x="611100" y="284700"/>
            <a:ext cx="782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600">
                <a:solidFill>
                  <a:srgbClr val="FED670"/>
                </a:solidFill>
                <a:latin typeface="Red Hat Display"/>
                <a:ea typeface="Red Hat Display"/>
                <a:cs typeface="Red Hat Display"/>
                <a:sym typeface="Red Hat Display"/>
              </a:rPr>
              <a:t>Giveth as a service provider</a:t>
            </a:r>
            <a:endParaRPr b="1" sz="2600">
              <a:solidFill>
                <a:srgbClr val="FED670"/>
              </a:solidFill>
              <a:latin typeface="Red Hat Display"/>
              <a:ea typeface="Red Hat Display"/>
              <a:cs typeface="Red Hat Display"/>
              <a:sym typeface="Red Hat Display"/>
            </a:endParaRPr>
          </a:p>
        </p:txBody>
      </p:sp>
      <p:sp>
        <p:nvSpPr>
          <p:cNvPr id="205" name="Google Shape;205;p31"/>
          <p:cNvSpPr/>
          <p:nvPr/>
        </p:nvSpPr>
        <p:spPr>
          <a:xfrm>
            <a:off x="454975" y="2254349"/>
            <a:ext cx="3976500" cy="1886100"/>
          </a:xfrm>
          <a:prstGeom prst="roundRect">
            <a:avLst>
              <a:gd fmla="val 16667" name="adj"/>
            </a:avLst>
          </a:prstGeom>
          <a:solidFill>
            <a:srgbClr val="E1458D"/>
          </a:solidFill>
          <a:ln cap="flat" cmpd="sng" w="76200">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lt1"/>
                </a:solidFill>
                <a:latin typeface="Red Hat Text"/>
                <a:ea typeface="Red Hat Text"/>
                <a:cs typeface="Red Hat Text"/>
                <a:sym typeface="Red Hat Text"/>
              </a:rPr>
              <a:t>1. Access worldwide capital without fees.</a:t>
            </a:r>
            <a:endParaRPr b="1">
              <a:solidFill>
                <a:schemeClr val="lt1"/>
              </a:solidFill>
              <a:latin typeface="Red Hat Text"/>
              <a:ea typeface="Red Hat Text"/>
              <a:cs typeface="Red Hat Text"/>
              <a:sym typeface="Red Hat Text"/>
            </a:endParaRPr>
          </a:p>
          <a:p>
            <a:pPr indent="0" lvl="0" marL="0" rtl="0" algn="l">
              <a:lnSpc>
                <a:spcPct val="130000"/>
              </a:lnSpc>
              <a:spcBef>
                <a:spcPts val="0"/>
              </a:spcBef>
              <a:spcAft>
                <a:spcPts val="0"/>
              </a:spcAft>
              <a:buClr>
                <a:schemeClr val="dk1"/>
              </a:buClr>
              <a:buSzPts val="1100"/>
              <a:buFont typeface="Arial"/>
              <a:buNone/>
            </a:pPr>
            <a:r>
              <a:rPr b="1" lang="en">
                <a:solidFill>
                  <a:schemeClr val="lt1"/>
                </a:solidFill>
                <a:latin typeface="Red Hat Text"/>
                <a:ea typeface="Red Hat Text"/>
                <a:cs typeface="Red Hat Text"/>
                <a:sym typeface="Red Hat Text"/>
              </a:rPr>
              <a:t>2. GIVfi - Earn yield on idle donations.</a:t>
            </a:r>
            <a:endParaRPr b="1">
              <a:solidFill>
                <a:schemeClr val="lt1"/>
              </a:solidFill>
              <a:latin typeface="Red Hat Text"/>
              <a:ea typeface="Red Hat Text"/>
              <a:cs typeface="Red Hat Text"/>
              <a:sym typeface="Red Hat Text"/>
            </a:endParaRPr>
          </a:p>
          <a:p>
            <a:pPr indent="0" lvl="0" marL="0" rtl="0" algn="l">
              <a:lnSpc>
                <a:spcPct val="130000"/>
              </a:lnSpc>
              <a:spcBef>
                <a:spcPts val="0"/>
              </a:spcBef>
              <a:spcAft>
                <a:spcPts val="0"/>
              </a:spcAft>
              <a:buNone/>
            </a:pPr>
            <a:r>
              <a:rPr b="1" lang="en">
                <a:solidFill>
                  <a:schemeClr val="lt1"/>
                </a:solidFill>
                <a:latin typeface="Red Hat Text"/>
                <a:ea typeface="Red Hat Text"/>
                <a:cs typeface="Red Hat Text"/>
                <a:sym typeface="Red Hat Text"/>
              </a:rPr>
              <a:t>3. Gurves - The engine behind regen economy, resilience through community &amp; less dependence external funding.</a:t>
            </a:r>
            <a:endParaRPr b="1">
              <a:solidFill>
                <a:schemeClr val="lt1"/>
              </a:solidFill>
              <a:latin typeface="Red Hat Text"/>
              <a:ea typeface="Red Hat Text"/>
              <a:cs typeface="Red Hat Text"/>
              <a:sym typeface="Red Hat Text"/>
            </a:endParaRPr>
          </a:p>
        </p:txBody>
      </p:sp>
      <p:sp>
        <p:nvSpPr>
          <p:cNvPr id="206" name="Google Shape;206;p31"/>
          <p:cNvSpPr/>
          <p:nvPr/>
        </p:nvSpPr>
        <p:spPr>
          <a:xfrm>
            <a:off x="4748200" y="2254350"/>
            <a:ext cx="3976500" cy="1925400"/>
          </a:xfrm>
          <a:prstGeom prst="roundRect">
            <a:avLst>
              <a:gd fmla="val 16667" name="adj"/>
            </a:avLst>
          </a:prstGeom>
          <a:solidFill>
            <a:srgbClr val="E1458D"/>
          </a:solidFill>
          <a:ln cap="flat" cmpd="sng" w="76200">
            <a:solidFill>
              <a:srgbClr val="7861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lt1"/>
                </a:solidFill>
                <a:latin typeface="Red Hat Text"/>
                <a:ea typeface="Red Hat Text"/>
                <a:cs typeface="Red Hat Text"/>
                <a:sym typeface="Red Hat Text"/>
              </a:rPr>
              <a:t>1. GIVbacks - Rewards &amp; upside on donations.</a:t>
            </a:r>
            <a:endParaRPr b="1">
              <a:solidFill>
                <a:schemeClr val="lt1"/>
              </a:solidFill>
              <a:latin typeface="Red Hat Text"/>
              <a:ea typeface="Red Hat Text"/>
              <a:cs typeface="Red Hat Text"/>
              <a:sym typeface="Red Hat Text"/>
            </a:endParaRPr>
          </a:p>
          <a:p>
            <a:pPr indent="0" lvl="0" marL="0" rtl="0" algn="l">
              <a:lnSpc>
                <a:spcPct val="130000"/>
              </a:lnSpc>
              <a:spcBef>
                <a:spcPts val="0"/>
              </a:spcBef>
              <a:spcAft>
                <a:spcPts val="0"/>
              </a:spcAft>
              <a:buNone/>
            </a:pPr>
            <a:r>
              <a:rPr b="1" lang="en">
                <a:solidFill>
                  <a:schemeClr val="lt1"/>
                </a:solidFill>
                <a:latin typeface="Red Hat Text"/>
                <a:ea typeface="Red Hat Text"/>
                <a:cs typeface="Red Hat Text"/>
                <a:sym typeface="Red Hat Text"/>
              </a:rPr>
              <a:t>2. GIVpower - Yield on GIV &amp; help projects beyond donations.</a:t>
            </a:r>
            <a:endParaRPr b="1">
              <a:solidFill>
                <a:schemeClr val="lt1"/>
              </a:solidFill>
              <a:latin typeface="Red Hat Text"/>
              <a:ea typeface="Red Hat Text"/>
              <a:cs typeface="Red Hat Text"/>
              <a:sym typeface="Red Hat Text"/>
            </a:endParaRPr>
          </a:p>
          <a:p>
            <a:pPr indent="0" lvl="0" marL="0" rtl="0" algn="l">
              <a:lnSpc>
                <a:spcPct val="130000"/>
              </a:lnSpc>
              <a:spcBef>
                <a:spcPts val="0"/>
              </a:spcBef>
              <a:spcAft>
                <a:spcPts val="0"/>
              </a:spcAft>
              <a:buNone/>
            </a:pPr>
            <a:r>
              <a:rPr b="1" lang="en">
                <a:solidFill>
                  <a:schemeClr val="lt1"/>
                </a:solidFill>
                <a:latin typeface="Red Hat Text"/>
                <a:ea typeface="Red Hat Text"/>
                <a:cs typeface="Red Hat Text"/>
                <a:sym typeface="Red Hat Text"/>
              </a:rPr>
              <a:t>3. Invest in regen economies.</a:t>
            </a:r>
            <a:endParaRPr b="1">
              <a:solidFill>
                <a:schemeClr val="lt1"/>
              </a:solidFill>
              <a:latin typeface="Red Hat Text"/>
              <a:ea typeface="Red Hat Text"/>
              <a:cs typeface="Red Hat Text"/>
              <a:sym typeface="Red Hat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pic>
        <p:nvPicPr>
          <p:cNvPr id="211" name="Google Shape;211;p32"/>
          <p:cNvPicPr preferRelativeResize="0"/>
          <p:nvPr/>
        </p:nvPicPr>
        <p:blipFill>
          <a:blip r:embed="rId4">
            <a:alphaModFix/>
          </a:blip>
          <a:stretch>
            <a:fillRect/>
          </a:stretch>
        </p:blipFill>
        <p:spPr>
          <a:xfrm>
            <a:off x="0" y="0"/>
            <a:ext cx="9144000" cy="5143500"/>
          </a:xfrm>
          <a:prstGeom prst="rect">
            <a:avLst/>
          </a:prstGeom>
          <a:noFill/>
          <a:ln>
            <a:noFill/>
          </a:ln>
        </p:spPr>
      </p:pic>
      <p:grpSp>
        <p:nvGrpSpPr>
          <p:cNvPr id="212" name="Google Shape;212;p32"/>
          <p:cNvGrpSpPr/>
          <p:nvPr/>
        </p:nvGrpSpPr>
        <p:grpSpPr>
          <a:xfrm>
            <a:off x="8330688" y="10995400"/>
            <a:ext cx="7722611" cy="1173600"/>
            <a:chOff x="7543488" y="11065850"/>
            <a:chExt cx="7722611" cy="1173600"/>
          </a:xfrm>
        </p:grpSpPr>
        <p:sp>
          <p:nvSpPr>
            <p:cNvPr id="213" name="Google Shape;213;p32"/>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214" name="Google Shape;214;p32"/>
            <p:cNvPicPr preferRelativeResize="0"/>
            <p:nvPr/>
          </p:nvPicPr>
          <p:blipFill>
            <a:blip r:embed="rId5">
              <a:alphaModFix/>
            </a:blip>
            <a:stretch>
              <a:fillRect/>
            </a:stretch>
          </p:blipFill>
          <p:spPr>
            <a:xfrm>
              <a:off x="14410223" y="11142050"/>
              <a:ext cx="855875" cy="855875"/>
            </a:xfrm>
            <a:prstGeom prst="rect">
              <a:avLst/>
            </a:prstGeom>
            <a:noFill/>
            <a:ln>
              <a:noFill/>
            </a:ln>
          </p:spPr>
        </p:pic>
      </p:grpSp>
      <p:pic>
        <p:nvPicPr>
          <p:cNvPr id="215" name="Google Shape;215;p32"/>
          <p:cNvPicPr preferRelativeResize="0"/>
          <p:nvPr/>
        </p:nvPicPr>
        <p:blipFill>
          <a:blip r:embed="rId6">
            <a:alphaModFix/>
          </a:blip>
          <a:stretch>
            <a:fillRect/>
          </a:stretch>
        </p:blipFill>
        <p:spPr>
          <a:xfrm>
            <a:off x="-1465425" y="2094300"/>
            <a:ext cx="4865101" cy="3892101"/>
          </a:xfrm>
          <a:prstGeom prst="rect">
            <a:avLst/>
          </a:prstGeom>
          <a:noFill/>
          <a:ln>
            <a:noFill/>
          </a:ln>
        </p:spPr>
      </p:pic>
      <p:sp>
        <p:nvSpPr>
          <p:cNvPr id="216" name="Google Shape;216;p32"/>
          <p:cNvSpPr txBox="1"/>
          <p:nvPr/>
        </p:nvSpPr>
        <p:spPr>
          <a:xfrm>
            <a:off x="1544250" y="1608775"/>
            <a:ext cx="6055500" cy="2910600"/>
          </a:xfrm>
          <a:prstGeom prst="rect">
            <a:avLst/>
          </a:prstGeom>
          <a:noFill/>
          <a:ln>
            <a:noFill/>
          </a:ln>
        </p:spPr>
        <p:txBody>
          <a:bodyPr anchorCtr="0" anchor="ctr" bIns="34275" lIns="34275" spcFirstLastPara="1" rIns="34275" wrap="square" tIns="34275">
            <a:noAutofit/>
          </a:bodyPr>
          <a:lstStyle/>
          <a:p>
            <a:pPr indent="-387350" lvl="0" marL="457200" rtl="0" algn="ctr">
              <a:spcBef>
                <a:spcPts val="0"/>
              </a:spcBef>
              <a:spcAft>
                <a:spcPts val="0"/>
              </a:spcAft>
              <a:buClr>
                <a:schemeClr val="dk1"/>
              </a:buClr>
              <a:buSzPts val="2500"/>
              <a:buFont typeface="Red Hat Text"/>
              <a:buAutoNum type="arabicPeriod"/>
            </a:pPr>
            <a:r>
              <a:rPr b="1" lang="en" sz="2500">
                <a:solidFill>
                  <a:schemeClr val="dk1"/>
                </a:solidFill>
                <a:latin typeface="Red Hat Text"/>
                <a:ea typeface="Red Hat Text"/>
                <a:cs typeface="Red Hat Text"/>
                <a:sym typeface="Red Hat Text"/>
              </a:rPr>
              <a:t>Evolve the nonprofit space</a:t>
            </a:r>
            <a:endParaRPr b="1" sz="2500">
              <a:solidFill>
                <a:schemeClr val="dk1"/>
              </a:solidFill>
              <a:latin typeface="Red Hat Text"/>
              <a:ea typeface="Red Hat Text"/>
              <a:cs typeface="Red Hat Text"/>
              <a:sym typeface="Red Hat Text"/>
            </a:endParaRPr>
          </a:p>
          <a:p>
            <a:pPr indent="-457200" lvl="0" marL="685800" rtl="0" algn="ctr">
              <a:spcBef>
                <a:spcPts val="0"/>
              </a:spcBef>
              <a:spcAft>
                <a:spcPts val="0"/>
              </a:spcAft>
              <a:buNone/>
            </a:pPr>
            <a:r>
              <a:rPr lang="en" sz="1100">
                <a:solidFill>
                  <a:schemeClr val="dk1"/>
                </a:solidFill>
                <a:latin typeface="Red Hat Text"/>
                <a:ea typeface="Red Hat Text"/>
                <a:cs typeface="Red Hat Text"/>
                <a:sym typeface="Red Hat Text"/>
              </a:rPr>
              <a:t>Build resilient regenerative economies powered by their community </a:t>
            </a:r>
            <a:endParaRPr sz="1100">
              <a:solidFill>
                <a:schemeClr val="dk1"/>
              </a:solidFill>
              <a:latin typeface="Red Hat Text"/>
              <a:ea typeface="Red Hat Text"/>
              <a:cs typeface="Red Hat Text"/>
              <a:sym typeface="Red Hat Text"/>
            </a:endParaRPr>
          </a:p>
          <a:p>
            <a:pPr indent="-457200" lvl="0" marL="685800" rtl="0" algn="ctr">
              <a:spcBef>
                <a:spcPts val="0"/>
              </a:spcBef>
              <a:spcAft>
                <a:spcPts val="0"/>
              </a:spcAft>
              <a:buNone/>
            </a:pPr>
            <a:r>
              <a:rPr lang="en" sz="1100">
                <a:solidFill>
                  <a:schemeClr val="dk1"/>
                </a:solidFill>
                <a:latin typeface="Red Hat Text"/>
                <a:ea typeface="Red Hat Text"/>
                <a:cs typeface="Red Hat Text"/>
                <a:sym typeface="Red Hat Text"/>
              </a:rPr>
              <a:t>and less dependent on donations or public funding</a:t>
            </a:r>
            <a:endParaRPr sz="1100">
              <a:solidFill>
                <a:schemeClr val="dk1"/>
              </a:solidFill>
              <a:latin typeface="Red Hat Text"/>
              <a:ea typeface="Red Hat Text"/>
              <a:cs typeface="Red Hat Text"/>
              <a:sym typeface="Red Hat Text"/>
            </a:endParaRPr>
          </a:p>
          <a:p>
            <a:pPr indent="-914400" lvl="0" marL="1143000" rtl="0" algn="ctr">
              <a:spcBef>
                <a:spcPts val="0"/>
              </a:spcBef>
              <a:spcAft>
                <a:spcPts val="0"/>
              </a:spcAft>
              <a:buNone/>
            </a:pPr>
            <a:r>
              <a:t/>
            </a:r>
            <a:endParaRPr sz="1100">
              <a:solidFill>
                <a:schemeClr val="dk1"/>
              </a:solidFill>
              <a:latin typeface="Red Hat Text"/>
              <a:ea typeface="Red Hat Text"/>
              <a:cs typeface="Red Hat Text"/>
              <a:sym typeface="Red Hat Text"/>
            </a:endParaRPr>
          </a:p>
          <a:p>
            <a:pPr indent="-387350" lvl="0" marL="457200" rtl="0" algn="ctr">
              <a:spcBef>
                <a:spcPts val="0"/>
              </a:spcBef>
              <a:spcAft>
                <a:spcPts val="0"/>
              </a:spcAft>
              <a:buClr>
                <a:schemeClr val="dk1"/>
              </a:buClr>
              <a:buSzPts val="2500"/>
              <a:buFont typeface="Red Hat Text"/>
              <a:buAutoNum type="arabicPeriod"/>
            </a:pPr>
            <a:r>
              <a:rPr b="1" lang="en" sz="2500">
                <a:solidFill>
                  <a:schemeClr val="dk1"/>
                </a:solidFill>
                <a:latin typeface="Red Hat Text"/>
                <a:ea typeface="Red Hat Text"/>
                <a:cs typeface="Red Hat Text"/>
                <a:sym typeface="Red Hat Text"/>
              </a:rPr>
              <a:t>Provide the government services that people actually want</a:t>
            </a:r>
            <a:endParaRPr b="1" sz="2500">
              <a:solidFill>
                <a:schemeClr val="dk1"/>
              </a:solidFill>
              <a:latin typeface="Red Hat Text"/>
              <a:ea typeface="Red Hat Text"/>
              <a:cs typeface="Red Hat Text"/>
              <a:sym typeface="Red Hat Text"/>
            </a:endParaRPr>
          </a:p>
          <a:p>
            <a:pPr indent="57150" lvl="0" marL="171450" rtl="0" algn="ctr">
              <a:spcBef>
                <a:spcPts val="0"/>
              </a:spcBef>
              <a:spcAft>
                <a:spcPts val="0"/>
              </a:spcAft>
              <a:buNone/>
            </a:pPr>
            <a:r>
              <a:rPr lang="en" sz="1100">
                <a:solidFill>
                  <a:schemeClr val="dk1"/>
                </a:solidFill>
                <a:latin typeface="Red Hat Text"/>
                <a:ea typeface="Red Hat Text"/>
                <a:cs typeface="Red Hat Text"/>
                <a:sym typeface="Red Hat Text"/>
              </a:rPr>
              <a:t>Give an upside to funding, supporting and even donating to public goods</a:t>
            </a:r>
            <a:endParaRPr sz="1100">
              <a:solidFill>
                <a:schemeClr val="dk1"/>
              </a:solidFill>
              <a:latin typeface="Red Hat Text"/>
              <a:ea typeface="Red Hat Text"/>
              <a:cs typeface="Red Hat Text"/>
              <a:sym typeface="Red Hat Text"/>
            </a:endParaRPr>
          </a:p>
          <a:p>
            <a:pPr indent="-914400" lvl="0" marL="1143000" rtl="0" algn="ctr">
              <a:spcBef>
                <a:spcPts val="0"/>
              </a:spcBef>
              <a:spcAft>
                <a:spcPts val="0"/>
              </a:spcAft>
              <a:buNone/>
            </a:pPr>
            <a:r>
              <a:t/>
            </a:r>
            <a:endParaRPr sz="1100">
              <a:solidFill>
                <a:schemeClr val="dk1"/>
              </a:solidFill>
              <a:latin typeface="Red Hat Text"/>
              <a:ea typeface="Red Hat Text"/>
              <a:cs typeface="Red Hat Text"/>
              <a:sym typeface="Red Hat Text"/>
            </a:endParaRPr>
          </a:p>
          <a:p>
            <a:pPr indent="-387350" lvl="0" marL="457200" rtl="0" algn="ctr">
              <a:spcBef>
                <a:spcPts val="0"/>
              </a:spcBef>
              <a:spcAft>
                <a:spcPts val="0"/>
              </a:spcAft>
              <a:buClr>
                <a:schemeClr val="dk1"/>
              </a:buClr>
              <a:buSzPts val="2500"/>
              <a:buFont typeface="Red Hat Text"/>
              <a:buAutoNum type="arabicPeriod"/>
            </a:pPr>
            <a:r>
              <a:rPr b="1" lang="en" sz="2500">
                <a:solidFill>
                  <a:schemeClr val="dk1"/>
                </a:solidFill>
                <a:latin typeface="Red Hat Text"/>
                <a:ea typeface="Red Hat Text"/>
                <a:cs typeface="Red Hat Text"/>
                <a:sym typeface="Red Hat Text"/>
              </a:rPr>
              <a:t>Top down control loses legitimacy and fades away peacefully </a:t>
            </a:r>
            <a:endParaRPr b="1" sz="2500">
              <a:solidFill>
                <a:schemeClr val="dk1"/>
              </a:solidFill>
              <a:latin typeface="Red Hat Text"/>
              <a:ea typeface="Red Hat Text"/>
              <a:cs typeface="Red Hat Text"/>
              <a:sym typeface="Red Hat Text"/>
            </a:endParaRPr>
          </a:p>
          <a:p>
            <a:pPr indent="-914400" lvl="0" marL="1143000" rtl="0" algn="ctr">
              <a:spcBef>
                <a:spcPts val="0"/>
              </a:spcBef>
              <a:spcAft>
                <a:spcPts val="0"/>
              </a:spcAft>
              <a:buNone/>
            </a:pPr>
            <a:r>
              <a:rPr lang="en" sz="1100">
                <a:solidFill>
                  <a:schemeClr val="dk1"/>
                </a:solidFill>
                <a:latin typeface="Red Hat Text"/>
                <a:ea typeface="Red Hat Text"/>
                <a:cs typeface="Red Hat Text"/>
                <a:sym typeface="Red Hat Text"/>
              </a:rPr>
              <a:t>Empower communities to develop efficient bottom-up managing structures. </a:t>
            </a:r>
            <a:endParaRPr sz="1100">
              <a:solidFill>
                <a:schemeClr val="dk1"/>
              </a:solidFill>
              <a:latin typeface="Red Hat Text"/>
              <a:ea typeface="Red Hat Text"/>
              <a:cs typeface="Red Hat Text"/>
              <a:sym typeface="Red Hat Text"/>
            </a:endParaRPr>
          </a:p>
          <a:p>
            <a:pPr indent="-914400" lvl="0" marL="1143000" rtl="0" algn="ctr">
              <a:spcBef>
                <a:spcPts val="0"/>
              </a:spcBef>
              <a:spcAft>
                <a:spcPts val="0"/>
              </a:spcAft>
              <a:buNone/>
            </a:pPr>
            <a:r>
              <a:rPr lang="en" sz="1100">
                <a:solidFill>
                  <a:schemeClr val="dk1"/>
                </a:solidFill>
                <a:latin typeface="Red Hat Text"/>
                <a:ea typeface="Red Hat Text"/>
                <a:cs typeface="Red Hat Text"/>
                <a:sym typeface="Red Hat Text"/>
              </a:rPr>
              <a:t>Turning stakeholders into shareholders of public goods</a:t>
            </a:r>
            <a:endParaRPr b="1" sz="2500">
              <a:solidFill>
                <a:schemeClr val="dk1"/>
              </a:solidFill>
              <a:latin typeface="Red Hat Text"/>
              <a:ea typeface="Red Hat Text"/>
              <a:cs typeface="Red Hat Text"/>
              <a:sym typeface="Red Hat Text"/>
            </a:endParaRPr>
          </a:p>
          <a:p>
            <a:pPr indent="228600" lvl="0" marL="0" rtl="0" algn="ctr">
              <a:spcBef>
                <a:spcPts val="0"/>
              </a:spcBef>
              <a:spcAft>
                <a:spcPts val="0"/>
              </a:spcAft>
              <a:buNone/>
            </a:pPr>
            <a:r>
              <a:t/>
            </a:r>
            <a:endParaRPr b="1" sz="2500">
              <a:solidFill>
                <a:schemeClr val="dk1"/>
              </a:solidFill>
              <a:latin typeface="Red Hat Text"/>
              <a:ea typeface="Red Hat Text"/>
              <a:cs typeface="Red Hat Text"/>
              <a:sym typeface="Red Hat Text"/>
            </a:endParaRPr>
          </a:p>
        </p:txBody>
      </p:sp>
      <p:sp>
        <p:nvSpPr>
          <p:cNvPr id="217" name="Google Shape;217;p32"/>
          <p:cNvSpPr txBox="1"/>
          <p:nvPr>
            <p:ph idx="4294967295" type="ctrTitle"/>
          </p:nvPr>
        </p:nvSpPr>
        <p:spPr>
          <a:xfrm>
            <a:off x="25175" y="439700"/>
            <a:ext cx="9144000" cy="660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800">
                <a:solidFill>
                  <a:srgbClr val="FED670"/>
                </a:solidFill>
                <a:latin typeface="Red Hat Display ExtraBold"/>
                <a:ea typeface="Red Hat Display ExtraBold"/>
                <a:cs typeface="Red Hat Display ExtraBold"/>
                <a:sym typeface="Red Hat Display ExtraBold"/>
              </a:rPr>
              <a:t>Giveth </a:t>
            </a:r>
            <a:r>
              <a:rPr lang="en" sz="3800">
                <a:solidFill>
                  <a:srgbClr val="FED670"/>
                </a:solidFill>
                <a:latin typeface="Red Hat Display ExtraBold"/>
                <a:ea typeface="Red Hat Display ExtraBold"/>
                <a:cs typeface="Red Hat Display ExtraBold"/>
                <a:sym typeface="Red Hat Display ExtraBold"/>
              </a:rPr>
              <a:t>Mission</a:t>
            </a:r>
            <a:endParaRPr sz="3800">
              <a:solidFill>
                <a:srgbClr val="FED670"/>
              </a:solidFill>
              <a:latin typeface="Red Hat Display ExtraBold"/>
              <a:ea typeface="Red Hat Display ExtraBold"/>
              <a:cs typeface="Red Hat Display ExtraBold"/>
              <a:sym typeface="Red Hat Display ExtraBold"/>
            </a:endParaRPr>
          </a:p>
        </p:txBody>
      </p:sp>
      <p:pic>
        <p:nvPicPr>
          <p:cNvPr id="218" name="Google Shape;218;p32"/>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pic>
        <p:nvPicPr>
          <p:cNvPr id="223" name="Google Shape;223;p33"/>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224" name="Google Shape;224;p33"/>
          <p:cNvPicPr preferRelativeResize="0"/>
          <p:nvPr/>
        </p:nvPicPr>
        <p:blipFill>
          <a:blip r:embed="rId4">
            <a:alphaModFix/>
          </a:blip>
          <a:stretch>
            <a:fillRect/>
          </a:stretch>
        </p:blipFill>
        <p:spPr>
          <a:xfrm>
            <a:off x="0" y="508996"/>
            <a:ext cx="9144003" cy="4634509"/>
          </a:xfrm>
          <a:prstGeom prst="rect">
            <a:avLst/>
          </a:prstGeom>
          <a:noFill/>
          <a:ln>
            <a:noFill/>
          </a:ln>
        </p:spPr>
      </p:pic>
      <p:grpSp>
        <p:nvGrpSpPr>
          <p:cNvPr id="225" name="Google Shape;225;p33"/>
          <p:cNvGrpSpPr/>
          <p:nvPr/>
        </p:nvGrpSpPr>
        <p:grpSpPr>
          <a:xfrm>
            <a:off x="8330688" y="10995400"/>
            <a:ext cx="7722611" cy="1173600"/>
            <a:chOff x="7543488" y="11065850"/>
            <a:chExt cx="7722611" cy="1173600"/>
          </a:xfrm>
        </p:grpSpPr>
        <p:sp>
          <p:nvSpPr>
            <p:cNvPr id="226" name="Google Shape;226;p33"/>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227" name="Google Shape;227;p33"/>
            <p:cNvPicPr preferRelativeResize="0"/>
            <p:nvPr/>
          </p:nvPicPr>
          <p:blipFill>
            <a:blip r:embed="rId5">
              <a:alphaModFix/>
            </a:blip>
            <a:stretch>
              <a:fillRect/>
            </a:stretch>
          </p:blipFill>
          <p:spPr>
            <a:xfrm>
              <a:off x="14410223" y="11142050"/>
              <a:ext cx="855875" cy="855875"/>
            </a:xfrm>
            <a:prstGeom prst="rect">
              <a:avLst/>
            </a:prstGeom>
            <a:noFill/>
            <a:ln>
              <a:noFill/>
            </a:ln>
          </p:spPr>
        </p:pic>
      </p:grpSp>
      <p:sp>
        <p:nvSpPr>
          <p:cNvPr id="228" name="Google Shape;228;p33"/>
          <p:cNvSpPr txBox="1"/>
          <p:nvPr>
            <p:ph idx="4294967295" type="ctrTitle"/>
          </p:nvPr>
        </p:nvSpPr>
        <p:spPr>
          <a:xfrm>
            <a:off x="1170625" y="2121538"/>
            <a:ext cx="6527700" cy="23349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000">
                <a:latin typeface="Red Hat Display ExtraBold"/>
                <a:ea typeface="Red Hat Display ExtraBold"/>
                <a:cs typeface="Red Hat Display ExtraBold"/>
                <a:sym typeface="Red Hat Display ExtraBold"/>
              </a:rPr>
              <a:t>When governments fail to provide public goods that are in demand, people start nonprofits.</a:t>
            </a:r>
            <a:endParaRPr sz="3000">
              <a:latin typeface="Red Hat Display ExtraBold"/>
              <a:ea typeface="Red Hat Display ExtraBold"/>
              <a:cs typeface="Red Hat Display ExtraBold"/>
              <a:sym typeface="Red Hat Display ExtraBold"/>
            </a:endParaRPr>
          </a:p>
        </p:txBody>
      </p:sp>
      <p:sp>
        <p:nvSpPr>
          <p:cNvPr id="229" name="Google Shape;229;p33"/>
          <p:cNvSpPr txBox="1"/>
          <p:nvPr>
            <p:ph idx="4294967295" type="ctrTitle"/>
          </p:nvPr>
        </p:nvSpPr>
        <p:spPr>
          <a:xfrm>
            <a:off x="-59100" y="1293475"/>
            <a:ext cx="9144000" cy="795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4500">
                <a:solidFill>
                  <a:srgbClr val="FED670"/>
                </a:solidFill>
                <a:latin typeface="Red Hat Display ExtraBold"/>
                <a:ea typeface="Red Hat Display ExtraBold"/>
                <a:cs typeface="Red Hat Display ExtraBold"/>
                <a:sym typeface="Red Hat Display ExtraBold"/>
              </a:rPr>
              <a:t>Where do we start?</a:t>
            </a:r>
            <a:endParaRPr sz="4500">
              <a:solidFill>
                <a:srgbClr val="FED670"/>
              </a:solidFill>
              <a:latin typeface="Red Hat Display ExtraBold"/>
              <a:ea typeface="Red Hat Display ExtraBold"/>
              <a:cs typeface="Red Hat Display ExtraBold"/>
              <a:sym typeface="Red Hat Display ExtraBold"/>
            </a:endParaRPr>
          </a:p>
        </p:txBody>
      </p:sp>
      <p:pic>
        <p:nvPicPr>
          <p:cNvPr id="230" name="Google Shape;230;p33"/>
          <p:cNvPicPr preferRelativeResize="0"/>
          <p:nvPr/>
        </p:nvPicPr>
        <p:blipFill rotWithShape="1">
          <a:blip r:embed="rId6">
            <a:alphaModFix/>
          </a:blip>
          <a:srcRect b="0" l="0" r="27325" t="0"/>
          <a:stretch/>
        </p:blipFill>
        <p:spPr>
          <a:xfrm>
            <a:off x="7320750" y="3257775"/>
            <a:ext cx="1823251" cy="1696049"/>
          </a:xfrm>
          <a:prstGeom prst="rect">
            <a:avLst/>
          </a:prstGeom>
          <a:noFill/>
          <a:ln>
            <a:noFill/>
          </a:ln>
        </p:spPr>
      </p:pic>
      <p:pic>
        <p:nvPicPr>
          <p:cNvPr id="231" name="Google Shape;231;p33"/>
          <p:cNvPicPr preferRelativeResize="0"/>
          <p:nvPr/>
        </p:nvPicPr>
        <p:blipFill rotWithShape="1">
          <a:blip r:embed="rId7">
            <a:alphaModFix/>
          </a:blip>
          <a:srcRect b="0" l="28176" r="0" t="0"/>
          <a:stretch/>
        </p:blipFill>
        <p:spPr>
          <a:xfrm>
            <a:off x="-1750" y="262100"/>
            <a:ext cx="1823250" cy="1421550"/>
          </a:xfrm>
          <a:prstGeom prst="rect">
            <a:avLst/>
          </a:prstGeom>
          <a:noFill/>
          <a:ln>
            <a:noFill/>
          </a:ln>
        </p:spPr>
      </p:pic>
      <p:pic>
        <p:nvPicPr>
          <p:cNvPr id="232" name="Google Shape;232;p33"/>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